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596" r:id="rId3"/>
    <p:sldId id="514" r:id="rId4"/>
    <p:sldId id="511" r:id="rId5"/>
    <p:sldId id="515" r:id="rId6"/>
    <p:sldId id="549" r:id="rId7"/>
    <p:sldId id="521" r:id="rId8"/>
    <p:sldId id="269" r:id="rId9"/>
    <p:sldId id="548" r:id="rId10"/>
    <p:sldId id="527" r:id="rId11"/>
    <p:sldId id="516" r:id="rId12"/>
    <p:sldId id="564" r:id="rId13"/>
    <p:sldId id="565" r:id="rId14"/>
    <p:sldId id="566" r:id="rId15"/>
    <p:sldId id="567" r:id="rId16"/>
    <p:sldId id="568" r:id="rId17"/>
    <p:sldId id="570" r:id="rId18"/>
    <p:sldId id="571" r:id="rId19"/>
    <p:sldId id="572" r:id="rId20"/>
    <p:sldId id="573" r:id="rId21"/>
    <p:sldId id="569" r:id="rId22"/>
    <p:sldId id="574" r:id="rId23"/>
    <p:sldId id="575" r:id="rId24"/>
    <p:sldId id="576" r:id="rId25"/>
    <p:sldId id="577" r:id="rId26"/>
    <p:sldId id="579" r:id="rId27"/>
    <p:sldId id="580" r:id="rId28"/>
    <p:sldId id="581" r:id="rId29"/>
    <p:sldId id="582" r:id="rId30"/>
    <p:sldId id="583" r:id="rId31"/>
    <p:sldId id="584" r:id="rId32"/>
    <p:sldId id="585" r:id="rId33"/>
    <p:sldId id="578" r:id="rId34"/>
    <p:sldId id="586" r:id="rId35"/>
    <p:sldId id="587" r:id="rId36"/>
    <p:sldId id="589" r:id="rId37"/>
    <p:sldId id="588" r:id="rId38"/>
    <p:sldId id="590" r:id="rId39"/>
    <p:sldId id="591" r:id="rId40"/>
    <p:sldId id="592" r:id="rId41"/>
    <p:sldId id="593" r:id="rId42"/>
    <p:sldId id="306" r:id="rId43"/>
    <p:sldId id="307" r:id="rId44"/>
    <p:sldId id="308" r:id="rId45"/>
    <p:sldId id="594" r:id="rId46"/>
    <p:sldId id="595" r:id="rId47"/>
    <p:sldId id="522" r:id="rId48"/>
    <p:sldId id="523" r:id="rId49"/>
    <p:sldId id="524" r:id="rId50"/>
    <p:sldId id="525" r:id="rId51"/>
    <p:sldId id="526" r:id="rId52"/>
    <p:sldId id="550" r:id="rId53"/>
    <p:sldId id="528" r:id="rId54"/>
    <p:sldId id="556" r:id="rId55"/>
    <p:sldId id="557" r:id="rId56"/>
    <p:sldId id="558" r:id="rId57"/>
    <p:sldId id="517" r:id="rId58"/>
    <p:sldId id="559" r:id="rId59"/>
    <p:sldId id="560" r:id="rId60"/>
    <p:sldId id="561" r:id="rId61"/>
    <p:sldId id="563" r:id="rId62"/>
    <p:sldId id="562" r:id="rId63"/>
    <p:sldId id="551" r:id="rId64"/>
    <p:sldId id="555" r:id="rId65"/>
    <p:sldId id="520" r:id="rId66"/>
    <p:sldId id="534" r:id="rId67"/>
    <p:sldId id="535" r:id="rId68"/>
    <p:sldId id="553" r:id="rId69"/>
    <p:sldId id="537" r:id="rId70"/>
    <p:sldId id="538" r:id="rId71"/>
    <p:sldId id="539" r:id="rId72"/>
    <p:sldId id="540" r:id="rId73"/>
    <p:sldId id="541" r:id="rId74"/>
    <p:sldId id="542" r:id="rId75"/>
    <p:sldId id="554" r:id="rId76"/>
    <p:sldId id="536" r:id="rId77"/>
    <p:sldId id="543" r:id="rId78"/>
    <p:sldId id="544" r:id="rId79"/>
    <p:sldId id="399" r:id="rId80"/>
    <p:sldId id="329" r:id="rId81"/>
    <p:sldId id="545" r:id="rId82"/>
    <p:sldId id="354" r:id="rId83"/>
    <p:sldId id="54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18" autoAdjust="0"/>
  </p:normalViewPr>
  <p:slideViewPr>
    <p:cSldViewPr snapToGrid="0">
      <p:cViewPr varScale="1">
        <p:scale>
          <a:sx n="72" d="100"/>
          <a:sy n="72" d="100"/>
        </p:scale>
        <p:origin x="1075" y="62"/>
      </p:cViewPr>
      <p:guideLst/>
    </p:cSldViewPr>
  </p:slideViewPr>
  <p:notesTextViewPr>
    <p:cViewPr>
      <p:scale>
        <a:sx n="1" d="1"/>
        <a:sy n="1" d="1"/>
      </p:scale>
      <p:origin x="0" y="0"/>
    </p:cViewPr>
  </p:notesTextViewPr>
  <p:sorterViewPr>
    <p:cViewPr varScale="1">
      <p:scale>
        <a:sx n="100" d="100"/>
        <a:sy n="100" d="100"/>
      </p:scale>
      <p:origin x="0" y="-5957"/>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46F708-A8D0-4E47-B68C-0D85FD80CB98}" type="datetimeFigureOut">
              <a:rPr lang="en-US" smtClean="0"/>
              <a:t>9/30/2021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EB38A-AA87-4EAC-A217-BBF445FB8B51}" type="slidenum">
              <a:rPr lang="en-US" smtClean="0"/>
              <a:t>‹#›</a:t>
            </a:fld>
            <a:endParaRPr lang="en-US"/>
          </a:p>
        </p:txBody>
      </p:sp>
    </p:spTree>
    <p:extLst>
      <p:ext uri="{BB962C8B-B14F-4D97-AF65-F5344CB8AC3E}">
        <p14:creationId xmlns:p14="http://schemas.microsoft.com/office/powerpoint/2010/main" val="1586322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a:t>
            </a:fld>
            <a:endParaRPr lang="en-US"/>
          </a:p>
        </p:txBody>
      </p:sp>
    </p:spTree>
    <p:extLst>
      <p:ext uri="{BB962C8B-B14F-4D97-AF65-F5344CB8AC3E}">
        <p14:creationId xmlns:p14="http://schemas.microsoft.com/office/powerpoint/2010/main" val="3116174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31</a:t>
            </a:fld>
            <a:endParaRPr lang="en-US"/>
          </a:p>
        </p:txBody>
      </p:sp>
    </p:spTree>
    <p:extLst>
      <p:ext uri="{BB962C8B-B14F-4D97-AF65-F5344CB8AC3E}">
        <p14:creationId xmlns:p14="http://schemas.microsoft.com/office/powerpoint/2010/main" val="2880345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32</a:t>
            </a:fld>
            <a:endParaRPr lang="en-US"/>
          </a:p>
        </p:txBody>
      </p:sp>
    </p:spTree>
    <p:extLst>
      <p:ext uri="{BB962C8B-B14F-4D97-AF65-F5344CB8AC3E}">
        <p14:creationId xmlns:p14="http://schemas.microsoft.com/office/powerpoint/2010/main" val="103312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33</a:t>
            </a:fld>
            <a:endParaRPr lang="en-US"/>
          </a:p>
        </p:txBody>
      </p:sp>
    </p:spTree>
    <p:extLst>
      <p:ext uri="{BB962C8B-B14F-4D97-AF65-F5344CB8AC3E}">
        <p14:creationId xmlns:p14="http://schemas.microsoft.com/office/powerpoint/2010/main" val="286928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34</a:t>
            </a:fld>
            <a:endParaRPr lang="en-US"/>
          </a:p>
        </p:txBody>
      </p:sp>
    </p:spTree>
    <p:extLst>
      <p:ext uri="{BB962C8B-B14F-4D97-AF65-F5344CB8AC3E}">
        <p14:creationId xmlns:p14="http://schemas.microsoft.com/office/powerpoint/2010/main" val="706175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35</a:t>
            </a:fld>
            <a:endParaRPr lang="en-US"/>
          </a:p>
        </p:txBody>
      </p:sp>
    </p:spTree>
    <p:extLst>
      <p:ext uri="{BB962C8B-B14F-4D97-AF65-F5344CB8AC3E}">
        <p14:creationId xmlns:p14="http://schemas.microsoft.com/office/powerpoint/2010/main" val="1784314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36</a:t>
            </a:fld>
            <a:endParaRPr lang="en-US"/>
          </a:p>
        </p:txBody>
      </p:sp>
    </p:spTree>
    <p:extLst>
      <p:ext uri="{BB962C8B-B14F-4D97-AF65-F5344CB8AC3E}">
        <p14:creationId xmlns:p14="http://schemas.microsoft.com/office/powerpoint/2010/main" val="3978188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37</a:t>
            </a:fld>
            <a:endParaRPr lang="en-US"/>
          </a:p>
        </p:txBody>
      </p:sp>
    </p:spTree>
    <p:extLst>
      <p:ext uri="{BB962C8B-B14F-4D97-AF65-F5344CB8AC3E}">
        <p14:creationId xmlns:p14="http://schemas.microsoft.com/office/powerpoint/2010/main" val="221311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38</a:t>
            </a:fld>
            <a:endParaRPr lang="en-US"/>
          </a:p>
        </p:txBody>
      </p:sp>
    </p:spTree>
    <p:extLst>
      <p:ext uri="{BB962C8B-B14F-4D97-AF65-F5344CB8AC3E}">
        <p14:creationId xmlns:p14="http://schemas.microsoft.com/office/powerpoint/2010/main" val="4169457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5564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8634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a:t>Tree is a Hypothesis </a:t>
            </a:r>
          </a:p>
          <a:p>
            <a:r>
              <a:rPr lang="en-US" dirty="0"/>
              <a:t>Trees require different</a:t>
            </a:r>
            <a:r>
              <a:rPr lang="en-US" baseline="0" dirty="0"/>
              <a:t> numbers of evolutionary change.</a:t>
            </a:r>
          </a:p>
          <a:p>
            <a:r>
              <a:rPr lang="en-US" baseline="0" dirty="0"/>
              <a:t>Tree A requires fewer evolutionary steps to explain the data than do the others, each character evolved just a single time, so it’s considered the most parsimonious tree.</a:t>
            </a:r>
          </a:p>
          <a:p>
            <a:r>
              <a:rPr lang="en-US" baseline="0" dirty="0"/>
              <a:t>Solid bar = ancestral to derived</a:t>
            </a:r>
          </a:p>
          <a:p>
            <a:r>
              <a:rPr lang="en-US" baseline="0" dirty="0"/>
              <a:t>Open bar = derived to ancestral</a:t>
            </a:r>
            <a:endParaRPr lang="en-US" dirty="0"/>
          </a:p>
        </p:txBody>
      </p:sp>
      <p:sp>
        <p:nvSpPr>
          <p:cNvPr id="4" name="Foliennummernplatzhalter 3"/>
          <p:cNvSpPr>
            <a:spLocks noGrp="1"/>
          </p:cNvSpPr>
          <p:nvPr>
            <p:ph type="sldNum" sz="quarter" idx="10"/>
          </p:nvPr>
        </p:nvSpPr>
        <p:spPr/>
        <p:txBody>
          <a:bodyPr/>
          <a:lstStyle/>
          <a:p>
            <a:fld id="{F13D6A64-F87C-4D99-8F26-98211BE7C81C}" type="slidenum">
              <a:rPr lang="en-US" smtClean="0"/>
              <a:pPr/>
              <a:t>8</a:t>
            </a:fld>
            <a:endParaRPr lang="en-US"/>
          </a:p>
        </p:txBody>
      </p:sp>
    </p:spTree>
    <p:extLst>
      <p:ext uri="{BB962C8B-B14F-4D97-AF65-F5344CB8AC3E}">
        <p14:creationId xmlns:p14="http://schemas.microsoft.com/office/powerpoint/2010/main" val="2660887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9125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1013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15 but in this</a:t>
            </a:r>
            <a:r>
              <a:rPr lang="en-US" baseline="0" dirty="0"/>
              <a:t> example I am not counting trees with </a:t>
            </a:r>
            <a:r>
              <a:rPr lang="en-US" baseline="0" dirty="0" err="1"/>
              <a:t>polytomies</a:t>
            </a:r>
            <a:r>
              <a:rPr lang="en-US" baseline="0" dirty="0"/>
              <a:t>.</a:t>
            </a:r>
            <a:endParaRPr lang="en-US" dirty="0"/>
          </a:p>
        </p:txBody>
      </p:sp>
    </p:spTree>
    <p:extLst>
      <p:ext uri="{BB962C8B-B14F-4D97-AF65-F5344CB8AC3E}">
        <p14:creationId xmlns:p14="http://schemas.microsoft.com/office/powerpoint/2010/main" val="2084909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rPr lang="en-US" dirty="0"/>
              <a:t>Answer: D (the known universe has an</a:t>
            </a:r>
            <a:r>
              <a:rPr lang="en-US" baseline="0" dirty="0"/>
              <a:t> estimated</a:t>
            </a:r>
            <a:r>
              <a:rPr lang="en-US" dirty="0"/>
              <a:t> 3*</a:t>
            </a:r>
            <a:r>
              <a:rPr lang="en-US" sz="1200" b="0" i="0" kern="1200" dirty="0">
                <a:solidFill>
                  <a:schemeClr val="tx1"/>
                </a:solidFill>
                <a:effectLst/>
                <a:latin typeface="+mj-lt"/>
                <a:ea typeface="+mj-ea"/>
                <a:cs typeface="+mj-cs"/>
                <a:sym typeface="Calibri"/>
              </a:rPr>
              <a:t>10</a:t>
            </a:r>
            <a:r>
              <a:rPr lang="en-US" sz="1200" b="0" i="0" kern="1200" baseline="30000" dirty="0">
                <a:solidFill>
                  <a:schemeClr val="tx1"/>
                </a:solidFill>
                <a:effectLst/>
                <a:latin typeface="+mj-lt"/>
                <a:ea typeface="+mj-ea"/>
                <a:cs typeface="+mj-cs"/>
                <a:sym typeface="Calibri"/>
              </a:rPr>
              <a:t>80</a:t>
            </a:r>
            <a:r>
              <a:rPr lang="en-US" sz="1200" b="0" i="0" kern="1200" dirty="0">
                <a:solidFill>
                  <a:schemeClr val="tx1"/>
                </a:solidFill>
                <a:effectLst/>
                <a:latin typeface="+mj-lt"/>
                <a:ea typeface="+mj-ea"/>
                <a:cs typeface="+mj-cs"/>
                <a:sym typeface="Calibri"/>
              </a:rPr>
              <a:t> protons)</a:t>
            </a:r>
            <a:endParaRPr lang="en-US" dirty="0"/>
          </a:p>
          <a:p>
            <a:r>
              <a:rPr lang="en-US" dirty="0"/>
              <a:t>The number of possible trees is about </a:t>
            </a:r>
            <a:r>
              <a:rPr lang="en-US" sz="1200" b="0" i="0" kern="1200" dirty="0">
                <a:solidFill>
                  <a:schemeClr val="tx1"/>
                </a:solidFill>
                <a:effectLst/>
                <a:latin typeface="+mj-lt"/>
                <a:ea typeface="+mj-ea"/>
                <a:cs typeface="+mj-cs"/>
                <a:sym typeface="Calibri"/>
              </a:rPr>
              <a:t>10^105</a:t>
            </a:r>
          </a:p>
          <a:p>
            <a:endParaRPr lang="en-US" dirty="0"/>
          </a:p>
          <a:p>
            <a:r>
              <a:rPr lang="en-US" dirty="0"/>
              <a:t>E. Is</a:t>
            </a:r>
            <a:r>
              <a:rPr lang="en-US" baseline="0" dirty="0"/>
              <a:t> the age of the universe in seconds</a:t>
            </a:r>
          </a:p>
          <a:p>
            <a:pPr marL="0" marR="0" indent="0" defTabSz="914400" eaLnBrk="1" fontAlgn="auto" latinLnBrk="0" hangingPunct="1">
              <a:lnSpc>
                <a:spcPct val="100000"/>
              </a:lnSpc>
              <a:spcBef>
                <a:spcPts val="0"/>
              </a:spcBef>
              <a:spcAft>
                <a:spcPts val="0"/>
              </a:spcAft>
              <a:buClrTx/>
              <a:buSzTx/>
              <a:buFontTx/>
              <a:buNone/>
              <a:tabLst/>
              <a:defRPr/>
            </a:pPr>
            <a:r>
              <a:rPr lang="en-US" dirty="0"/>
              <a:t>64!= ~1x10^89</a:t>
            </a:r>
          </a:p>
          <a:p>
            <a:endParaRPr lang="en-US" dirty="0"/>
          </a:p>
          <a:p>
            <a:endParaRPr lang="en-US" baseline="0" dirty="0"/>
          </a:p>
          <a:p>
            <a:endParaRPr lang="en-US" baseline="0" dirty="0"/>
          </a:p>
          <a:p>
            <a:pPr marL="0" marR="0" indent="0" defTabSz="914400" eaLnBrk="1" fontAlgn="auto" latinLnBrk="0" hangingPunct="1">
              <a:lnSpc>
                <a:spcPct val="100000"/>
              </a:lnSpc>
              <a:spcBef>
                <a:spcPts val="0"/>
              </a:spcBef>
              <a:spcAft>
                <a:spcPts val="0"/>
              </a:spcAft>
              <a:buClrTx/>
              <a:buSzTx/>
              <a:buFontTx/>
              <a:buNone/>
              <a:tabLst/>
              <a:defRPr/>
            </a:pPr>
            <a:r>
              <a:rPr lang="en-US" dirty="0"/>
              <a:t>For equation and table: http://carrot.mcb.uconn.edu/mcb396_41/tree_number.html</a:t>
            </a:r>
          </a:p>
          <a:p>
            <a:endParaRPr dirty="0"/>
          </a:p>
        </p:txBody>
      </p:sp>
    </p:spTree>
    <p:extLst>
      <p:ext uri="{BB962C8B-B14F-4D97-AF65-F5344CB8AC3E}">
        <p14:creationId xmlns:p14="http://schemas.microsoft.com/office/powerpoint/2010/main" val="223177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rPr lang="en-US" dirty="0"/>
              <a:t>10^100 seconds or 3*10^92 years or 3*10^83 BILLION YEARS</a:t>
            </a:r>
            <a:endParaRPr dirty="0"/>
          </a:p>
        </p:txBody>
      </p:sp>
    </p:spTree>
    <p:extLst>
      <p:ext uri="{BB962C8B-B14F-4D97-AF65-F5344CB8AC3E}">
        <p14:creationId xmlns:p14="http://schemas.microsoft.com/office/powerpoint/2010/main" val="4001099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290945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a:t>
            </a:r>
          </a:p>
        </p:txBody>
      </p:sp>
    </p:spTree>
    <p:extLst>
      <p:ext uri="{BB962C8B-B14F-4D97-AF65-F5344CB8AC3E}">
        <p14:creationId xmlns:p14="http://schemas.microsoft.com/office/powerpoint/2010/main" val="308581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24</a:t>
            </a:fld>
            <a:endParaRPr lang="en-US"/>
          </a:p>
        </p:txBody>
      </p:sp>
    </p:spTree>
    <p:extLst>
      <p:ext uri="{BB962C8B-B14F-4D97-AF65-F5344CB8AC3E}">
        <p14:creationId xmlns:p14="http://schemas.microsoft.com/office/powerpoint/2010/main" val="111194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25</a:t>
            </a:fld>
            <a:endParaRPr lang="en-US"/>
          </a:p>
        </p:txBody>
      </p:sp>
    </p:spTree>
    <p:extLst>
      <p:ext uri="{BB962C8B-B14F-4D97-AF65-F5344CB8AC3E}">
        <p14:creationId xmlns:p14="http://schemas.microsoft.com/office/powerpoint/2010/main" val="211301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26</a:t>
            </a:fld>
            <a:endParaRPr lang="en-US"/>
          </a:p>
        </p:txBody>
      </p:sp>
    </p:spTree>
    <p:extLst>
      <p:ext uri="{BB962C8B-B14F-4D97-AF65-F5344CB8AC3E}">
        <p14:creationId xmlns:p14="http://schemas.microsoft.com/office/powerpoint/2010/main" val="261750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27</a:t>
            </a:fld>
            <a:endParaRPr lang="en-US"/>
          </a:p>
        </p:txBody>
      </p:sp>
    </p:spTree>
    <p:extLst>
      <p:ext uri="{BB962C8B-B14F-4D97-AF65-F5344CB8AC3E}">
        <p14:creationId xmlns:p14="http://schemas.microsoft.com/office/powerpoint/2010/main" val="276134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28</a:t>
            </a:fld>
            <a:endParaRPr lang="en-US"/>
          </a:p>
        </p:txBody>
      </p:sp>
    </p:spTree>
    <p:extLst>
      <p:ext uri="{BB962C8B-B14F-4D97-AF65-F5344CB8AC3E}">
        <p14:creationId xmlns:p14="http://schemas.microsoft.com/office/powerpoint/2010/main" val="49762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29</a:t>
            </a:fld>
            <a:endParaRPr lang="en-US"/>
          </a:p>
        </p:txBody>
      </p:sp>
    </p:spTree>
    <p:extLst>
      <p:ext uri="{BB962C8B-B14F-4D97-AF65-F5344CB8AC3E}">
        <p14:creationId xmlns:p14="http://schemas.microsoft.com/office/powerpoint/2010/main" val="3973735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EEB38A-AA87-4EAC-A217-BBF445FB8B51}" type="slidenum">
              <a:rPr lang="en-US" smtClean="0"/>
              <a:t>30</a:t>
            </a:fld>
            <a:endParaRPr lang="en-US"/>
          </a:p>
        </p:txBody>
      </p:sp>
    </p:spTree>
    <p:extLst>
      <p:ext uri="{BB962C8B-B14F-4D97-AF65-F5344CB8AC3E}">
        <p14:creationId xmlns:p14="http://schemas.microsoft.com/office/powerpoint/2010/main" val="2118503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67C8-DDA9-4D8F-8692-6E870409C5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4AB083-FEC8-4931-98A4-BD7018BB56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62884-B268-46CC-B606-C5808DEE5DE2}"/>
              </a:ext>
            </a:extLst>
          </p:cNvPr>
          <p:cNvSpPr>
            <a:spLocks noGrp="1"/>
          </p:cNvSpPr>
          <p:nvPr>
            <p:ph type="dt" sz="half" idx="10"/>
          </p:nvPr>
        </p:nvSpPr>
        <p:spPr/>
        <p:txBody>
          <a:bodyPr/>
          <a:lstStyle/>
          <a:p>
            <a:fld id="{97EC53D0-159F-4382-B2E6-E384CF6843B2}" type="datetimeFigureOut">
              <a:rPr lang="en-US" smtClean="0"/>
              <a:t>9/30/2021</a:t>
            </a:fld>
            <a:endParaRPr lang="en-US"/>
          </a:p>
        </p:txBody>
      </p:sp>
      <p:sp>
        <p:nvSpPr>
          <p:cNvPr id="5" name="Footer Placeholder 4">
            <a:extLst>
              <a:ext uri="{FF2B5EF4-FFF2-40B4-BE49-F238E27FC236}">
                <a16:creationId xmlns:a16="http://schemas.microsoft.com/office/drawing/2014/main" id="{4D93E9F2-1A04-4072-A796-6F5C98489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E5F2A-0677-4756-AA69-FCD9EBF2EA55}"/>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3390305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7E0A-4064-4F10-BB3B-0C99CE9A6B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1EDB7F-3046-483E-9611-B3787C1DC9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00560-53B7-4919-8122-C2D05C1124BC}"/>
              </a:ext>
            </a:extLst>
          </p:cNvPr>
          <p:cNvSpPr>
            <a:spLocks noGrp="1"/>
          </p:cNvSpPr>
          <p:nvPr>
            <p:ph type="dt" sz="half" idx="10"/>
          </p:nvPr>
        </p:nvSpPr>
        <p:spPr/>
        <p:txBody>
          <a:bodyPr/>
          <a:lstStyle/>
          <a:p>
            <a:fld id="{97EC53D0-159F-4382-B2E6-E384CF6843B2}" type="datetimeFigureOut">
              <a:rPr lang="en-US" smtClean="0"/>
              <a:t>9/30/2021</a:t>
            </a:fld>
            <a:endParaRPr lang="en-US"/>
          </a:p>
        </p:txBody>
      </p:sp>
      <p:sp>
        <p:nvSpPr>
          <p:cNvPr id="5" name="Footer Placeholder 4">
            <a:extLst>
              <a:ext uri="{FF2B5EF4-FFF2-40B4-BE49-F238E27FC236}">
                <a16:creationId xmlns:a16="http://schemas.microsoft.com/office/drawing/2014/main" id="{14574EAD-8A8B-4A0C-827A-A431B22D3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C5DC88-52C9-4C6C-953C-2DC036E22C51}"/>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3395608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0F8DE7-E412-4CDC-B540-FCDB0EE669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F39A93-DA22-45C4-8D97-46D8549FD1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ADCB6-348F-4243-AA5A-C3BB54D87C8E}"/>
              </a:ext>
            </a:extLst>
          </p:cNvPr>
          <p:cNvSpPr>
            <a:spLocks noGrp="1"/>
          </p:cNvSpPr>
          <p:nvPr>
            <p:ph type="dt" sz="half" idx="10"/>
          </p:nvPr>
        </p:nvSpPr>
        <p:spPr/>
        <p:txBody>
          <a:bodyPr/>
          <a:lstStyle/>
          <a:p>
            <a:fld id="{97EC53D0-159F-4382-B2E6-E384CF6843B2}" type="datetimeFigureOut">
              <a:rPr lang="en-US" smtClean="0"/>
              <a:t>9/30/2021</a:t>
            </a:fld>
            <a:endParaRPr lang="en-US"/>
          </a:p>
        </p:txBody>
      </p:sp>
      <p:sp>
        <p:nvSpPr>
          <p:cNvPr id="5" name="Footer Placeholder 4">
            <a:extLst>
              <a:ext uri="{FF2B5EF4-FFF2-40B4-BE49-F238E27FC236}">
                <a16:creationId xmlns:a16="http://schemas.microsoft.com/office/drawing/2014/main" id="{F8BA17E6-E10F-43BB-8233-39E5BFFED6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1EA93B-35CC-4BE6-8F79-0464254B9AEF}"/>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1245776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1CCE-88ED-4D95-AD17-6C5D35BDC4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04FA10-8414-47DA-9CAE-6C998998BA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D9403-52FF-45BA-AF40-47DD861D2DE6}"/>
              </a:ext>
            </a:extLst>
          </p:cNvPr>
          <p:cNvSpPr>
            <a:spLocks noGrp="1"/>
          </p:cNvSpPr>
          <p:nvPr>
            <p:ph type="dt" sz="half" idx="10"/>
          </p:nvPr>
        </p:nvSpPr>
        <p:spPr/>
        <p:txBody>
          <a:bodyPr/>
          <a:lstStyle/>
          <a:p>
            <a:fld id="{97EC53D0-159F-4382-B2E6-E384CF6843B2}" type="datetimeFigureOut">
              <a:rPr lang="en-US" smtClean="0"/>
              <a:t>9/30/2021</a:t>
            </a:fld>
            <a:endParaRPr lang="en-US"/>
          </a:p>
        </p:txBody>
      </p:sp>
      <p:sp>
        <p:nvSpPr>
          <p:cNvPr id="5" name="Footer Placeholder 4">
            <a:extLst>
              <a:ext uri="{FF2B5EF4-FFF2-40B4-BE49-F238E27FC236}">
                <a16:creationId xmlns:a16="http://schemas.microsoft.com/office/drawing/2014/main" id="{F56FD490-08D4-46AD-A176-6D1CED073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4AA3F-A0F7-49FC-A2CE-F8800CA06002}"/>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627925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C4DB-314F-4E97-A55B-CAA63B6062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A3DC4-A46D-4E01-A36C-7D967EF79A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67CE75B-7C4F-4F18-94FE-FC033532CE4C}"/>
              </a:ext>
            </a:extLst>
          </p:cNvPr>
          <p:cNvSpPr>
            <a:spLocks noGrp="1"/>
          </p:cNvSpPr>
          <p:nvPr>
            <p:ph type="dt" sz="half" idx="10"/>
          </p:nvPr>
        </p:nvSpPr>
        <p:spPr/>
        <p:txBody>
          <a:bodyPr/>
          <a:lstStyle/>
          <a:p>
            <a:fld id="{97EC53D0-159F-4382-B2E6-E384CF6843B2}" type="datetimeFigureOut">
              <a:rPr lang="en-US" smtClean="0"/>
              <a:t>9/30/2021</a:t>
            </a:fld>
            <a:endParaRPr lang="en-US"/>
          </a:p>
        </p:txBody>
      </p:sp>
      <p:sp>
        <p:nvSpPr>
          <p:cNvPr id="5" name="Footer Placeholder 4">
            <a:extLst>
              <a:ext uri="{FF2B5EF4-FFF2-40B4-BE49-F238E27FC236}">
                <a16:creationId xmlns:a16="http://schemas.microsoft.com/office/drawing/2014/main" id="{CAAA6BD4-ADA3-472C-82D2-56851A10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80CFDF-D441-4A82-9FF4-5FDCD3DB3BB2}"/>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2951313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8A71-27DD-45DA-B002-F2C6E0469D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09EB8-E045-4E15-A4BF-3BDD998656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C5FC39-6E8B-4DD6-B20B-832D395C16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D0BC88-B5B5-43EC-9AD7-7137BF234DC4}"/>
              </a:ext>
            </a:extLst>
          </p:cNvPr>
          <p:cNvSpPr>
            <a:spLocks noGrp="1"/>
          </p:cNvSpPr>
          <p:nvPr>
            <p:ph type="dt" sz="half" idx="10"/>
          </p:nvPr>
        </p:nvSpPr>
        <p:spPr/>
        <p:txBody>
          <a:bodyPr/>
          <a:lstStyle/>
          <a:p>
            <a:fld id="{97EC53D0-159F-4382-B2E6-E384CF6843B2}" type="datetimeFigureOut">
              <a:rPr lang="en-US" smtClean="0"/>
              <a:t>9/30/2021</a:t>
            </a:fld>
            <a:endParaRPr lang="en-US"/>
          </a:p>
        </p:txBody>
      </p:sp>
      <p:sp>
        <p:nvSpPr>
          <p:cNvPr id="6" name="Footer Placeholder 5">
            <a:extLst>
              <a:ext uri="{FF2B5EF4-FFF2-40B4-BE49-F238E27FC236}">
                <a16:creationId xmlns:a16="http://schemas.microsoft.com/office/drawing/2014/main" id="{4A7A1FFE-7A3F-43D5-8815-25740107B7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CC712-7E88-4398-AEB5-FF6B5630E2F4}"/>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244513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369DE-4D1D-43E3-80E4-B7423C8C0A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C210B6-2C03-4423-BAEE-936951D86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EFC1892-A87F-4CB8-836A-5F198029681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27EEA1-044B-4D65-9A91-8CF26CB222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6EA09D-F03E-4D99-B210-73F88F496BB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49AE-5F20-4E03-990A-C79E7A2E87AB}"/>
              </a:ext>
            </a:extLst>
          </p:cNvPr>
          <p:cNvSpPr>
            <a:spLocks noGrp="1"/>
          </p:cNvSpPr>
          <p:nvPr>
            <p:ph type="dt" sz="half" idx="10"/>
          </p:nvPr>
        </p:nvSpPr>
        <p:spPr/>
        <p:txBody>
          <a:bodyPr/>
          <a:lstStyle/>
          <a:p>
            <a:fld id="{97EC53D0-159F-4382-B2E6-E384CF6843B2}" type="datetimeFigureOut">
              <a:rPr lang="en-US" smtClean="0"/>
              <a:t>9/30/2021</a:t>
            </a:fld>
            <a:endParaRPr lang="en-US"/>
          </a:p>
        </p:txBody>
      </p:sp>
      <p:sp>
        <p:nvSpPr>
          <p:cNvPr id="8" name="Footer Placeholder 7">
            <a:extLst>
              <a:ext uri="{FF2B5EF4-FFF2-40B4-BE49-F238E27FC236}">
                <a16:creationId xmlns:a16="http://schemas.microsoft.com/office/drawing/2014/main" id="{57C5CEC8-E138-40C6-834A-2C663992B9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9A2D1B-FBB5-4BA2-B288-318A2F8D99D3}"/>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2562902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4D59-F40F-4933-904B-BA86DCE23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DF0C58-1823-4995-8C1B-90B6A7B277C8}"/>
              </a:ext>
            </a:extLst>
          </p:cNvPr>
          <p:cNvSpPr>
            <a:spLocks noGrp="1"/>
          </p:cNvSpPr>
          <p:nvPr>
            <p:ph type="dt" sz="half" idx="10"/>
          </p:nvPr>
        </p:nvSpPr>
        <p:spPr/>
        <p:txBody>
          <a:bodyPr/>
          <a:lstStyle/>
          <a:p>
            <a:fld id="{97EC53D0-159F-4382-B2E6-E384CF6843B2}" type="datetimeFigureOut">
              <a:rPr lang="en-US" smtClean="0"/>
              <a:t>9/30/2021</a:t>
            </a:fld>
            <a:endParaRPr lang="en-US"/>
          </a:p>
        </p:txBody>
      </p:sp>
      <p:sp>
        <p:nvSpPr>
          <p:cNvPr id="4" name="Footer Placeholder 3">
            <a:extLst>
              <a:ext uri="{FF2B5EF4-FFF2-40B4-BE49-F238E27FC236}">
                <a16:creationId xmlns:a16="http://schemas.microsoft.com/office/drawing/2014/main" id="{C15E9684-692F-41DB-ADB3-5DB4F22E5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4CF9C7-A80E-47D0-8E35-7E18BEA12E91}"/>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3958291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B4A50-F106-408A-909B-49D8CEE2D58E}"/>
              </a:ext>
            </a:extLst>
          </p:cNvPr>
          <p:cNvSpPr>
            <a:spLocks noGrp="1"/>
          </p:cNvSpPr>
          <p:nvPr>
            <p:ph type="dt" sz="half" idx="10"/>
          </p:nvPr>
        </p:nvSpPr>
        <p:spPr/>
        <p:txBody>
          <a:bodyPr/>
          <a:lstStyle/>
          <a:p>
            <a:fld id="{97EC53D0-159F-4382-B2E6-E384CF6843B2}" type="datetimeFigureOut">
              <a:rPr lang="en-US" smtClean="0"/>
              <a:t>9/30/2021</a:t>
            </a:fld>
            <a:endParaRPr lang="en-US"/>
          </a:p>
        </p:txBody>
      </p:sp>
      <p:sp>
        <p:nvSpPr>
          <p:cNvPr id="3" name="Footer Placeholder 2">
            <a:extLst>
              <a:ext uri="{FF2B5EF4-FFF2-40B4-BE49-F238E27FC236}">
                <a16:creationId xmlns:a16="http://schemas.microsoft.com/office/drawing/2014/main" id="{2E95DF22-F659-4756-93A8-D7741E7435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90A42F-D34A-4CD9-961C-D25B9E5F319F}"/>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1480716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93C98-7186-4992-8E68-D8FD676256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5351E7-9C55-4FB2-B540-E61A26141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29C5B3-AAB5-42EE-B63E-60EBD81CB9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98C2B5-90C9-4C99-AB3F-9ACC79FC5DCC}"/>
              </a:ext>
            </a:extLst>
          </p:cNvPr>
          <p:cNvSpPr>
            <a:spLocks noGrp="1"/>
          </p:cNvSpPr>
          <p:nvPr>
            <p:ph type="dt" sz="half" idx="10"/>
          </p:nvPr>
        </p:nvSpPr>
        <p:spPr/>
        <p:txBody>
          <a:bodyPr/>
          <a:lstStyle/>
          <a:p>
            <a:fld id="{97EC53D0-159F-4382-B2E6-E384CF6843B2}" type="datetimeFigureOut">
              <a:rPr lang="en-US" smtClean="0"/>
              <a:t>9/30/2021</a:t>
            </a:fld>
            <a:endParaRPr lang="en-US"/>
          </a:p>
        </p:txBody>
      </p:sp>
      <p:sp>
        <p:nvSpPr>
          <p:cNvPr id="6" name="Footer Placeholder 5">
            <a:extLst>
              <a:ext uri="{FF2B5EF4-FFF2-40B4-BE49-F238E27FC236}">
                <a16:creationId xmlns:a16="http://schemas.microsoft.com/office/drawing/2014/main" id="{CC5FFE3D-1D28-4372-8272-F71E32868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8FEC6-81FE-43D1-A8BC-71680472B854}"/>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3070332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7E887-2631-4545-A42F-3E1FF24B42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57AB18-4B24-4E0D-94C6-92042036E9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FA663C-78C3-4C96-A569-977554FC9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98CB16-440B-4644-98C9-7C908AC3A577}"/>
              </a:ext>
            </a:extLst>
          </p:cNvPr>
          <p:cNvSpPr>
            <a:spLocks noGrp="1"/>
          </p:cNvSpPr>
          <p:nvPr>
            <p:ph type="dt" sz="half" idx="10"/>
          </p:nvPr>
        </p:nvSpPr>
        <p:spPr/>
        <p:txBody>
          <a:bodyPr/>
          <a:lstStyle/>
          <a:p>
            <a:fld id="{97EC53D0-159F-4382-B2E6-E384CF6843B2}" type="datetimeFigureOut">
              <a:rPr lang="en-US" smtClean="0"/>
              <a:t>9/30/2021</a:t>
            </a:fld>
            <a:endParaRPr lang="en-US"/>
          </a:p>
        </p:txBody>
      </p:sp>
      <p:sp>
        <p:nvSpPr>
          <p:cNvPr id="6" name="Footer Placeholder 5">
            <a:extLst>
              <a:ext uri="{FF2B5EF4-FFF2-40B4-BE49-F238E27FC236}">
                <a16:creationId xmlns:a16="http://schemas.microsoft.com/office/drawing/2014/main" id="{AAA02012-E5AC-472B-81A6-A59DAF462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925AE-BBB2-4B19-B060-4048872BB3F7}"/>
              </a:ext>
            </a:extLst>
          </p:cNvPr>
          <p:cNvSpPr>
            <a:spLocks noGrp="1"/>
          </p:cNvSpPr>
          <p:nvPr>
            <p:ph type="sldNum" sz="quarter" idx="12"/>
          </p:nvPr>
        </p:nvSpPr>
        <p:spPr/>
        <p:txBody>
          <a:bodyPr/>
          <a:lstStyle/>
          <a:p>
            <a:fld id="{0B7C8B99-CCFB-41FD-A2AD-BBA1CCB28A97}" type="slidenum">
              <a:rPr lang="en-US" smtClean="0"/>
              <a:t>‹#›</a:t>
            </a:fld>
            <a:endParaRPr lang="en-US"/>
          </a:p>
        </p:txBody>
      </p:sp>
    </p:spTree>
    <p:extLst>
      <p:ext uri="{BB962C8B-B14F-4D97-AF65-F5344CB8AC3E}">
        <p14:creationId xmlns:p14="http://schemas.microsoft.com/office/powerpoint/2010/main" val="55971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CEC82F-E212-4466-95A6-F7C70E996D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A32A6C-1232-4EAB-99F5-1F5232EFAF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5D3A5-216D-4520-AB7A-E090D7810B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C53D0-159F-4382-B2E6-E384CF6843B2}" type="datetimeFigureOut">
              <a:rPr lang="en-US" smtClean="0"/>
              <a:t>9/30/2021</a:t>
            </a:fld>
            <a:endParaRPr lang="en-US"/>
          </a:p>
        </p:txBody>
      </p:sp>
      <p:sp>
        <p:nvSpPr>
          <p:cNvPr id="5" name="Footer Placeholder 4">
            <a:extLst>
              <a:ext uri="{FF2B5EF4-FFF2-40B4-BE49-F238E27FC236}">
                <a16:creationId xmlns:a16="http://schemas.microsoft.com/office/drawing/2014/main" id="{DCA27B55-AD86-4214-8664-2E721A2C5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23A1B8-D288-4F1E-AF82-DB7D9EEAC0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C8B99-CCFB-41FD-A2AD-BBA1CCB28A97}" type="slidenum">
              <a:rPr lang="en-US" smtClean="0"/>
              <a:t>‹#›</a:t>
            </a:fld>
            <a:endParaRPr lang="en-US"/>
          </a:p>
        </p:txBody>
      </p:sp>
    </p:spTree>
    <p:extLst>
      <p:ext uri="{BB962C8B-B14F-4D97-AF65-F5344CB8AC3E}">
        <p14:creationId xmlns:p14="http://schemas.microsoft.com/office/powerpoint/2010/main" val="2574949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7ESK5SaP-bc"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7ESK5SaP-bc"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DI3TIx78NqM&amp;t=902s" TargetMode="External"/><Relationship Id="rId2" Type="http://schemas.openxmlformats.org/officeDocument/2006/relationships/hyperlink" Target="https://www.youtube.com/watch?v=BrK7X_XlGB8"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2.wdp"/></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Zoolander 2 Review – The Globe">
            <a:extLst>
              <a:ext uri="{FF2B5EF4-FFF2-40B4-BE49-F238E27FC236}">
                <a16:creationId xmlns:a16="http://schemas.microsoft.com/office/drawing/2014/main" id="{EB52D6AE-8455-4CED-91CA-01500E7CC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12192000" cy="76267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186CBF4-E08B-4712-A18D-D9034F5240F2}"/>
              </a:ext>
            </a:extLst>
          </p:cNvPr>
          <p:cNvSpPr txBox="1">
            <a:spLocks/>
          </p:cNvSpPr>
          <p:nvPr/>
        </p:nvSpPr>
        <p:spPr>
          <a:xfrm>
            <a:off x="342900" y="3813386"/>
            <a:ext cx="12014200" cy="27618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8000" dirty="0">
                <a:solidFill>
                  <a:schemeClr val="bg1"/>
                </a:solidFill>
                <a:effectLst>
                  <a:outerShdw blurRad="38100" dist="38100" dir="2700000" algn="tl">
                    <a:srgbClr val="000000">
                      <a:alpha val="43137"/>
                    </a:srgbClr>
                  </a:outerShdw>
                </a:effectLst>
              </a:rPr>
              <a:t>Finding the best models </a:t>
            </a:r>
          </a:p>
          <a:p>
            <a:r>
              <a:rPr lang="en-US" sz="4800" dirty="0">
                <a:solidFill>
                  <a:schemeClr val="bg1"/>
                </a:solidFill>
                <a:effectLst>
                  <a:outerShdw blurRad="38100" dist="38100" dir="2700000" algn="tl">
                    <a:srgbClr val="000000">
                      <a:alpha val="43137"/>
                    </a:srgbClr>
                  </a:outerShdw>
                </a:effectLst>
              </a:rPr>
              <a:t>(statistics, probability, and magic)</a:t>
            </a:r>
          </a:p>
          <a:p>
            <a:r>
              <a:rPr lang="en-US" sz="1800" dirty="0">
                <a:solidFill>
                  <a:schemeClr val="bg1"/>
                </a:solidFill>
                <a:effectLst>
                  <a:outerShdw blurRad="38100" dist="38100" dir="2700000" algn="tl">
                    <a:srgbClr val="000000">
                      <a:alpha val="43137"/>
                    </a:srgbClr>
                  </a:outerShdw>
                </a:effectLst>
              </a:rPr>
              <a:t>Prof. Dominic Evangelista</a:t>
            </a:r>
          </a:p>
          <a:p>
            <a:r>
              <a:rPr lang="en-US" sz="1800" dirty="0">
                <a:solidFill>
                  <a:schemeClr val="bg1"/>
                </a:solidFill>
                <a:effectLst>
                  <a:outerShdw blurRad="38100" dist="38100" dir="2700000" algn="tl">
                    <a:srgbClr val="000000">
                      <a:alpha val="43137"/>
                    </a:srgbClr>
                  </a:outerShdw>
                </a:effectLst>
              </a:rPr>
              <a:t>Adelphi University</a:t>
            </a:r>
            <a:endParaRPr lang="en-US" sz="40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65008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4CD18AC-A31F-41A7-BDB4-9BCA4B7B8AE4}"/>
              </a:ext>
            </a:extLst>
          </p:cNvPr>
          <p:cNvGrpSpPr>
            <a:grpSpLocks noChangeAspect="1"/>
          </p:cNvGrpSpPr>
          <p:nvPr/>
        </p:nvGrpSpPr>
        <p:grpSpPr>
          <a:xfrm>
            <a:off x="1524000" y="12700"/>
            <a:ext cx="9144000" cy="6970958"/>
            <a:chOff x="0" y="12700"/>
            <a:chExt cx="9144000" cy="6970958"/>
          </a:xfrm>
        </p:grpSpPr>
        <p:grpSp>
          <p:nvGrpSpPr>
            <p:cNvPr id="9" name="Group 8">
              <a:extLst>
                <a:ext uri="{FF2B5EF4-FFF2-40B4-BE49-F238E27FC236}">
                  <a16:creationId xmlns:a16="http://schemas.microsoft.com/office/drawing/2014/main" id="{0C14DC02-C21A-4A38-A944-1FD9D5C9C754}"/>
                </a:ext>
              </a:extLst>
            </p:cNvPr>
            <p:cNvGrpSpPr>
              <a:grpSpLocks noChangeAspect="1"/>
            </p:cNvGrpSpPr>
            <p:nvPr/>
          </p:nvGrpSpPr>
          <p:grpSpPr>
            <a:xfrm>
              <a:off x="0" y="12700"/>
              <a:ext cx="6481590" cy="4932803"/>
              <a:chOff x="-4590" y="-56003"/>
              <a:chExt cx="6481590" cy="4932803"/>
            </a:xfrm>
          </p:grpSpPr>
          <p:pic>
            <p:nvPicPr>
              <p:cNvPr id="11" name="Picture 10">
                <a:extLst>
                  <a:ext uri="{FF2B5EF4-FFF2-40B4-BE49-F238E27FC236}">
                    <a16:creationId xmlns:a16="http://schemas.microsoft.com/office/drawing/2014/main" id="{6C2DF481-D964-42DA-BCA3-187B2A449A04}"/>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2" name="Group 11">
                <a:extLst>
                  <a:ext uri="{FF2B5EF4-FFF2-40B4-BE49-F238E27FC236}">
                    <a16:creationId xmlns:a16="http://schemas.microsoft.com/office/drawing/2014/main" id="{44ACB4C7-29E2-44CF-BEB1-19038CE3097F}"/>
                  </a:ext>
                </a:extLst>
              </p:cNvPr>
              <p:cNvGrpSpPr/>
              <p:nvPr/>
            </p:nvGrpSpPr>
            <p:grpSpPr>
              <a:xfrm>
                <a:off x="3048000" y="2362200"/>
                <a:ext cx="3429000" cy="2514600"/>
                <a:chOff x="4038600" y="1905000"/>
                <a:chExt cx="1905001" cy="1345405"/>
              </a:xfrm>
            </p:grpSpPr>
            <p:pic>
              <p:nvPicPr>
                <p:cNvPr id="13" name="Picture 12">
                  <a:extLst>
                    <a:ext uri="{FF2B5EF4-FFF2-40B4-BE49-F238E27FC236}">
                      <a16:creationId xmlns:a16="http://schemas.microsoft.com/office/drawing/2014/main" id="{54507107-D681-4F5D-9602-19C731713D33}"/>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14" name="Picture 13">
                  <a:extLst>
                    <a:ext uri="{FF2B5EF4-FFF2-40B4-BE49-F238E27FC236}">
                      <a16:creationId xmlns:a16="http://schemas.microsoft.com/office/drawing/2014/main" id="{8D027C1D-720C-4F22-A83B-EBFE43B7211B}"/>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4" name="Picture 3">
              <a:extLst>
                <a:ext uri="{FF2B5EF4-FFF2-40B4-BE49-F238E27FC236}">
                  <a16:creationId xmlns:a16="http://schemas.microsoft.com/office/drawing/2014/main" id="{BA3C62DE-6A13-4473-B278-BCB7CC47381A}"/>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Tree>
    <p:extLst>
      <p:ext uri="{BB962C8B-B14F-4D97-AF65-F5344CB8AC3E}">
        <p14:creationId xmlns:p14="http://schemas.microsoft.com/office/powerpoint/2010/main" val="3587111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0E37615-5603-4F6E-8B97-E7B23D8705BA}"/>
              </a:ext>
            </a:extLst>
          </p:cNvPr>
          <p:cNvGrpSpPr>
            <a:grpSpLocks noChangeAspect="1"/>
          </p:cNvGrpSpPr>
          <p:nvPr/>
        </p:nvGrpSpPr>
        <p:grpSpPr>
          <a:xfrm>
            <a:off x="-6667500" y="-6781800"/>
            <a:ext cx="25527000" cy="19460590"/>
            <a:chOff x="0" y="12700"/>
            <a:chExt cx="9144000" cy="6970958"/>
          </a:xfrm>
        </p:grpSpPr>
        <p:grpSp>
          <p:nvGrpSpPr>
            <p:cNvPr id="16" name="Group 15">
              <a:extLst>
                <a:ext uri="{FF2B5EF4-FFF2-40B4-BE49-F238E27FC236}">
                  <a16:creationId xmlns:a16="http://schemas.microsoft.com/office/drawing/2014/main" id="{7935594F-4FDE-43FD-99FC-62118C2C32BC}"/>
                </a:ext>
              </a:extLst>
            </p:cNvPr>
            <p:cNvGrpSpPr>
              <a:grpSpLocks noChangeAspect="1"/>
            </p:cNvGrpSpPr>
            <p:nvPr/>
          </p:nvGrpSpPr>
          <p:grpSpPr>
            <a:xfrm>
              <a:off x="0" y="12700"/>
              <a:ext cx="6481590" cy="4932803"/>
              <a:chOff x="-4590" y="-56003"/>
              <a:chExt cx="6481590" cy="4932803"/>
            </a:xfrm>
          </p:grpSpPr>
          <p:pic>
            <p:nvPicPr>
              <p:cNvPr id="18" name="Picture 17">
                <a:extLst>
                  <a:ext uri="{FF2B5EF4-FFF2-40B4-BE49-F238E27FC236}">
                    <a16:creationId xmlns:a16="http://schemas.microsoft.com/office/drawing/2014/main" id="{43897C25-FFCA-447A-AA05-FB776FDF4166}"/>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9" name="Group 18">
                <a:extLst>
                  <a:ext uri="{FF2B5EF4-FFF2-40B4-BE49-F238E27FC236}">
                    <a16:creationId xmlns:a16="http://schemas.microsoft.com/office/drawing/2014/main" id="{63D36DB0-DEFA-404F-936A-F6287EDA62F1}"/>
                  </a:ext>
                </a:extLst>
              </p:cNvPr>
              <p:cNvGrpSpPr/>
              <p:nvPr/>
            </p:nvGrpSpPr>
            <p:grpSpPr>
              <a:xfrm>
                <a:off x="3048000" y="2362200"/>
                <a:ext cx="3429000" cy="2514600"/>
                <a:chOff x="4038600" y="1905000"/>
                <a:chExt cx="1905001" cy="1345405"/>
              </a:xfrm>
            </p:grpSpPr>
            <p:pic>
              <p:nvPicPr>
                <p:cNvPr id="20" name="Picture 19">
                  <a:extLst>
                    <a:ext uri="{FF2B5EF4-FFF2-40B4-BE49-F238E27FC236}">
                      <a16:creationId xmlns:a16="http://schemas.microsoft.com/office/drawing/2014/main" id="{A1CB54EC-C5BA-4998-A34E-E3871AC22EF6}"/>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21" name="Picture 20">
                  <a:extLst>
                    <a:ext uri="{FF2B5EF4-FFF2-40B4-BE49-F238E27FC236}">
                      <a16:creationId xmlns:a16="http://schemas.microsoft.com/office/drawing/2014/main" id="{DCCCEC0E-4A61-4B4C-B1EB-D04A2AF12AAD}"/>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17" name="Picture 16">
              <a:extLst>
                <a:ext uri="{FF2B5EF4-FFF2-40B4-BE49-F238E27FC236}">
                  <a16:creationId xmlns:a16="http://schemas.microsoft.com/office/drawing/2014/main" id="{957476E0-CB52-4F33-BD24-23AB56DD8065}"/>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
        <p:nvSpPr>
          <p:cNvPr id="8" name="TextBox 7">
            <a:extLst>
              <a:ext uri="{FF2B5EF4-FFF2-40B4-BE49-F238E27FC236}">
                <a16:creationId xmlns:a16="http://schemas.microsoft.com/office/drawing/2014/main" id="{F5F40CC9-5106-4422-AEC7-6A5269EF38FB}"/>
              </a:ext>
            </a:extLst>
          </p:cNvPr>
          <p:cNvSpPr txBox="1"/>
          <p:nvPr/>
        </p:nvSpPr>
        <p:spPr>
          <a:xfrm>
            <a:off x="1613012" y="1548754"/>
            <a:ext cx="3276600"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b="1" dirty="0">
                <a:solidFill>
                  <a:srgbClr val="000000"/>
                </a:solidFill>
                <a:effectLst>
                  <a:outerShdw blurRad="38100" dist="38100" dir="2700000" algn="tl">
                    <a:srgbClr val="000000">
                      <a:alpha val="43137"/>
                    </a:srgbClr>
                  </a:outerShdw>
                </a:effectLst>
                <a:latin typeface="+mj-lt"/>
                <a:ea typeface="+mj-ea"/>
                <a:cs typeface="+mj-cs"/>
                <a:sym typeface="Calibri"/>
              </a:rPr>
              <a:t>Likelihood – </a:t>
            </a:r>
            <a:r>
              <a:rPr lang="en-US" sz="2800" dirty="0">
                <a:solidFill>
                  <a:srgbClr val="000000"/>
                </a:solidFill>
                <a:effectLst>
                  <a:outerShdw blurRad="38100" dist="38100" dir="2700000" algn="tl">
                    <a:srgbClr val="000000">
                      <a:alpha val="43137"/>
                    </a:srgbClr>
                  </a:outerShdw>
                </a:effectLst>
                <a:latin typeface="+mj-lt"/>
                <a:ea typeface="+mj-ea"/>
                <a:cs typeface="+mj-cs"/>
                <a:sym typeface="Calibri"/>
              </a:rPr>
              <a:t>how reasonable a model (e.g., distribution) is given observations</a:t>
            </a:r>
          </a:p>
          <a:p>
            <a:pPr hangingPunct="0"/>
            <a:endParaRPr lang="en-US" sz="2800" dirty="0">
              <a:effectLst>
                <a:outerShdw blurRad="38100" dist="38100" dir="2700000" algn="tl">
                  <a:srgbClr val="000000">
                    <a:alpha val="43137"/>
                  </a:srgbClr>
                </a:outerShdw>
              </a:effectLst>
            </a:endParaRPr>
          </a:p>
          <a:p>
            <a:pPr hangingPunct="0"/>
            <a:r>
              <a:rPr lang="en-US" sz="2800" dirty="0">
                <a:solidFill>
                  <a:srgbClr val="000000"/>
                </a:solidFill>
                <a:effectLst>
                  <a:outerShdw blurRad="38100" dist="38100" dir="2700000" algn="tl">
                    <a:srgbClr val="000000">
                      <a:alpha val="43137"/>
                    </a:srgbClr>
                  </a:outerShdw>
                </a:effectLst>
                <a:latin typeface="+mj-lt"/>
                <a:ea typeface="+mj-ea"/>
                <a:cs typeface="+mj-cs"/>
                <a:sym typeface="Calibri"/>
              </a:rPr>
              <a:t>Takes parsimony into consideration.</a:t>
            </a:r>
          </a:p>
        </p:txBody>
      </p:sp>
    </p:spTree>
    <p:extLst>
      <p:ext uri="{BB962C8B-B14F-4D97-AF65-F5344CB8AC3E}">
        <p14:creationId xmlns:p14="http://schemas.microsoft.com/office/powerpoint/2010/main" val="3175750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3D36DB0-DEFA-404F-936A-F6287EDA62F1}"/>
              </a:ext>
            </a:extLst>
          </p:cNvPr>
          <p:cNvGrpSpPr/>
          <p:nvPr/>
        </p:nvGrpSpPr>
        <p:grpSpPr>
          <a:xfrm>
            <a:off x="1854314" y="-30983"/>
            <a:ext cx="9572625" cy="7019925"/>
            <a:chOff x="4038600" y="1905000"/>
            <a:chExt cx="1905001" cy="1345405"/>
          </a:xfrm>
        </p:grpSpPr>
        <p:pic>
          <p:nvPicPr>
            <p:cNvPr id="20" name="Picture 19">
              <a:extLst>
                <a:ext uri="{FF2B5EF4-FFF2-40B4-BE49-F238E27FC236}">
                  <a16:creationId xmlns:a16="http://schemas.microsoft.com/office/drawing/2014/main" id="{A1CB54EC-C5BA-4998-A34E-E3871AC22EF6}"/>
                </a:ext>
              </a:extLst>
            </p:cNvPr>
            <p:cNvPicPr>
              <a:picLocks noChangeAspect="1"/>
            </p:cNvPicPr>
            <p:nvPr/>
          </p:nvPicPr>
          <p:blipFill rotWithShape="1">
            <a:blip r:embed="rId2"/>
            <a:srcRect t="81541" r="62903"/>
            <a:stretch/>
          </p:blipFill>
          <p:spPr>
            <a:xfrm>
              <a:off x="4038600" y="1905000"/>
              <a:ext cx="1752600" cy="490537"/>
            </a:xfrm>
            <a:prstGeom prst="rect">
              <a:avLst/>
            </a:prstGeom>
          </p:spPr>
        </p:pic>
        <p:pic>
          <p:nvPicPr>
            <p:cNvPr id="21" name="Picture 20">
              <a:extLst>
                <a:ext uri="{FF2B5EF4-FFF2-40B4-BE49-F238E27FC236}">
                  <a16:creationId xmlns:a16="http://schemas.microsoft.com/office/drawing/2014/main" id="{DCCCEC0E-4A61-4B4C-B1EB-D04A2AF12AAD}"/>
                </a:ext>
              </a:extLst>
            </p:cNvPr>
            <p:cNvPicPr>
              <a:picLocks noChangeAspect="1"/>
            </p:cNvPicPr>
            <p:nvPr/>
          </p:nvPicPr>
          <p:blipFill rotWithShape="1">
            <a:blip r:embed="rId2"/>
            <a:srcRect l="53225" t="52866" r="6453" b="5735"/>
            <a:stretch/>
          </p:blipFill>
          <p:spPr>
            <a:xfrm>
              <a:off x="4038600" y="2150268"/>
              <a:ext cx="1905001" cy="1100137"/>
            </a:xfrm>
            <a:prstGeom prst="rect">
              <a:avLst/>
            </a:prstGeom>
          </p:spPr>
        </p:pic>
      </p:grpSp>
      <p:sp>
        <p:nvSpPr>
          <p:cNvPr id="8" name="TextBox 7">
            <a:extLst>
              <a:ext uri="{FF2B5EF4-FFF2-40B4-BE49-F238E27FC236}">
                <a16:creationId xmlns:a16="http://schemas.microsoft.com/office/drawing/2014/main" id="{F5F40CC9-5106-4422-AEC7-6A5269EF38FB}"/>
              </a:ext>
            </a:extLst>
          </p:cNvPr>
          <p:cNvSpPr txBox="1"/>
          <p:nvPr/>
        </p:nvSpPr>
        <p:spPr>
          <a:xfrm>
            <a:off x="1613012" y="1548754"/>
            <a:ext cx="3276600"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b="1" dirty="0">
                <a:solidFill>
                  <a:srgbClr val="000000"/>
                </a:solidFill>
                <a:effectLst>
                  <a:outerShdw blurRad="38100" dist="38100" dir="2700000" algn="tl">
                    <a:srgbClr val="000000">
                      <a:alpha val="43137"/>
                    </a:srgbClr>
                  </a:outerShdw>
                </a:effectLst>
                <a:latin typeface="+mj-lt"/>
                <a:ea typeface="+mj-ea"/>
                <a:cs typeface="+mj-cs"/>
                <a:sym typeface="Calibri"/>
              </a:rPr>
              <a:t>Maximum Likelihood – </a:t>
            </a:r>
            <a:r>
              <a:rPr lang="en-US" sz="2800" dirty="0">
                <a:solidFill>
                  <a:srgbClr val="000000"/>
                </a:solidFill>
                <a:effectLst>
                  <a:outerShdw blurRad="38100" dist="38100" dir="2700000" algn="tl">
                    <a:srgbClr val="000000">
                      <a:alpha val="43137"/>
                    </a:srgbClr>
                  </a:outerShdw>
                </a:effectLst>
                <a:latin typeface="+mj-lt"/>
                <a:ea typeface="+mj-ea"/>
                <a:cs typeface="+mj-cs"/>
                <a:sym typeface="Calibri"/>
              </a:rPr>
              <a:t>  The optimal fit of a model to a dataset under the criteria of likelihood (or, more commonly, log-likelihood).</a:t>
            </a:r>
          </a:p>
        </p:txBody>
      </p:sp>
    </p:spTree>
    <p:extLst>
      <p:ext uri="{BB962C8B-B14F-4D97-AF65-F5344CB8AC3E}">
        <p14:creationId xmlns:p14="http://schemas.microsoft.com/office/powerpoint/2010/main" val="4263271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p:txBody>
          <a:bodyPr/>
          <a:lstStyle/>
          <a:p>
            <a:r>
              <a:rPr lang="en-US" dirty="0"/>
              <a:t>Maximizing likelihood</a:t>
            </a:r>
          </a:p>
        </p:txBody>
      </p:sp>
      <p:sp>
        <p:nvSpPr>
          <p:cNvPr id="3" name="Content Placeholder 2">
            <a:extLst>
              <a:ext uri="{FF2B5EF4-FFF2-40B4-BE49-F238E27FC236}">
                <a16:creationId xmlns:a16="http://schemas.microsoft.com/office/drawing/2014/main" id="{D0E38DAE-EEA4-48CD-9D88-72CDDB25DEB4}"/>
              </a:ext>
            </a:extLst>
          </p:cNvPr>
          <p:cNvSpPr>
            <a:spLocks noGrp="1"/>
          </p:cNvSpPr>
          <p:nvPr>
            <p:ph idx="1"/>
          </p:nvPr>
        </p:nvSpPr>
        <p:spPr/>
        <p:txBody>
          <a:bodyPr/>
          <a:lstStyle/>
          <a:p>
            <a:r>
              <a:rPr lang="en-US" dirty="0"/>
              <a:t>Problem: What model (statistical distribution) fit data for heights best?</a:t>
            </a:r>
          </a:p>
          <a:p>
            <a:endParaRPr lang="en-US" dirty="0"/>
          </a:p>
          <a:p>
            <a:pPr marL="0" indent="0">
              <a:buNone/>
            </a:pPr>
            <a:endParaRPr lang="en-US" dirty="0"/>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881313"/>
            <a:ext cx="7467600" cy="3838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2FD6AA2-FBA0-4E8B-808D-26AA89037348}"/>
              </a:ext>
            </a:extLst>
          </p:cNvPr>
          <p:cNvSpPr/>
          <p:nvPr/>
        </p:nvSpPr>
        <p:spPr>
          <a:xfrm>
            <a:off x="403081" y="3429000"/>
            <a:ext cx="4030399" cy="1477328"/>
          </a:xfrm>
          <a:prstGeom prst="rect">
            <a:avLst/>
          </a:prstGeom>
        </p:spPr>
        <p:txBody>
          <a:bodyPr wrap="none">
            <a:spAutoFit/>
          </a:bodyPr>
          <a:lstStyle/>
          <a:p>
            <a:r>
              <a:rPr lang="en-US" dirty="0"/>
              <a:t>If we know what distribution determines</a:t>
            </a:r>
          </a:p>
          <a:p>
            <a:r>
              <a:rPr lang="en-US" dirty="0"/>
              <a:t>Human heights, then it can give us some </a:t>
            </a:r>
          </a:p>
          <a:p>
            <a:r>
              <a:rPr lang="en-US" dirty="0"/>
              <a:t>Information about the genetic and</a:t>
            </a:r>
          </a:p>
          <a:p>
            <a:r>
              <a:rPr lang="en-US" dirty="0"/>
              <a:t>Developmental determinants of human</a:t>
            </a:r>
          </a:p>
          <a:p>
            <a:r>
              <a:rPr lang="en-US" dirty="0"/>
              <a:t>height</a:t>
            </a:r>
          </a:p>
        </p:txBody>
      </p:sp>
    </p:spTree>
    <p:extLst>
      <p:ext uri="{BB962C8B-B14F-4D97-AF65-F5344CB8AC3E}">
        <p14:creationId xmlns:p14="http://schemas.microsoft.com/office/powerpoint/2010/main" val="918143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sp>
        <p:nvSpPr>
          <p:cNvPr id="3" name="Content Placeholder 2">
            <a:extLst>
              <a:ext uri="{FF2B5EF4-FFF2-40B4-BE49-F238E27FC236}">
                <a16:creationId xmlns:a16="http://schemas.microsoft.com/office/drawing/2014/main" id="{D0E38DAE-EEA4-48CD-9D88-72CDDB25DEB4}"/>
              </a:ext>
            </a:extLst>
          </p:cNvPr>
          <p:cNvSpPr>
            <a:spLocks noGrp="1"/>
          </p:cNvSpPr>
          <p:nvPr>
            <p:ph idx="1"/>
          </p:nvPr>
        </p:nvSpPr>
        <p:spPr>
          <a:xfrm>
            <a:off x="0" y="705644"/>
            <a:ext cx="10515600" cy="4351338"/>
          </a:xfrm>
        </p:spPr>
        <p:txBody>
          <a:bodyPr/>
          <a:lstStyle/>
          <a:p>
            <a:r>
              <a:rPr lang="en-US" dirty="0"/>
              <a:t>Problem: What model (statistical distribution) fit data for heights best?</a:t>
            </a:r>
          </a:p>
          <a:p>
            <a:endParaRPr lang="en-US" dirty="0"/>
          </a:p>
          <a:p>
            <a:pPr marL="0" indent="0">
              <a:buNone/>
            </a:pPr>
            <a:endParaRPr lang="en-US" dirty="0"/>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514" y="2712720"/>
            <a:ext cx="5604406" cy="28808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rstanding Different Types of Distributions You Will ...">
            <a:extLst>
              <a:ext uri="{FF2B5EF4-FFF2-40B4-BE49-F238E27FC236}">
                <a16:creationId xmlns:a16="http://schemas.microsoft.com/office/drawing/2014/main" id="{FE5D6E8D-D42C-4D99-9017-BF496165D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 y="2366487"/>
            <a:ext cx="6247743" cy="43513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67BB502-400D-45B1-8250-E960D6A06306}"/>
              </a:ext>
            </a:extLst>
          </p:cNvPr>
          <p:cNvSpPr/>
          <p:nvPr/>
        </p:nvSpPr>
        <p:spPr>
          <a:xfrm>
            <a:off x="1676400" y="1997155"/>
            <a:ext cx="2241126" cy="369332"/>
          </a:xfrm>
          <a:prstGeom prst="rect">
            <a:avLst/>
          </a:prstGeom>
        </p:spPr>
        <p:txBody>
          <a:bodyPr wrap="none">
            <a:spAutoFit/>
          </a:bodyPr>
          <a:lstStyle/>
          <a:p>
            <a:r>
              <a:rPr lang="en-US" b="1" dirty="0"/>
              <a:t>Types of distributions</a:t>
            </a:r>
          </a:p>
        </p:txBody>
      </p:sp>
    </p:spTree>
    <p:extLst>
      <p:ext uri="{BB962C8B-B14F-4D97-AF65-F5344CB8AC3E}">
        <p14:creationId xmlns:p14="http://schemas.microsoft.com/office/powerpoint/2010/main" val="2994157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sp>
        <p:nvSpPr>
          <p:cNvPr id="3" name="Content Placeholder 2">
            <a:extLst>
              <a:ext uri="{FF2B5EF4-FFF2-40B4-BE49-F238E27FC236}">
                <a16:creationId xmlns:a16="http://schemas.microsoft.com/office/drawing/2014/main" id="{D0E38DAE-EEA4-48CD-9D88-72CDDB25DEB4}"/>
              </a:ext>
            </a:extLst>
          </p:cNvPr>
          <p:cNvSpPr>
            <a:spLocks noGrp="1"/>
          </p:cNvSpPr>
          <p:nvPr>
            <p:ph idx="1"/>
          </p:nvPr>
        </p:nvSpPr>
        <p:spPr>
          <a:xfrm>
            <a:off x="0" y="705644"/>
            <a:ext cx="10515600" cy="4351338"/>
          </a:xfrm>
        </p:spPr>
        <p:txBody>
          <a:bodyPr/>
          <a:lstStyle/>
          <a:p>
            <a:pPr marL="0" indent="0">
              <a:buNone/>
            </a:pPr>
            <a:r>
              <a:rPr lang="en-US" dirty="0"/>
              <a:t>Height is a continuous variable, so requires a continuous distribution</a:t>
            </a:r>
          </a:p>
          <a:p>
            <a:pPr marL="0" indent="0">
              <a:buNone/>
            </a:pPr>
            <a:endParaRPr lang="en-US" dirty="0"/>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514" y="2712720"/>
            <a:ext cx="5604406" cy="28808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rstanding Different Types of Distributions You Will ...">
            <a:extLst>
              <a:ext uri="{FF2B5EF4-FFF2-40B4-BE49-F238E27FC236}">
                <a16:creationId xmlns:a16="http://schemas.microsoft.com/office/drawing/2014/main" id="{FE5D6E8D-D42C-4D99-9017-BF496165D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 y="2366487"/>
            <a:ext cx="6247743" cy="43513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67BB502-400D-45B1-8250-E960D6A06306}"/>
              </a:ext>
            </a:extLst>
          </p:cNvPr>
          <p:cNvSpPr/>
          <p:nvPr/>
        </p:nvSpPr>
        <p:spPr>
          <a:xfrm>
            <a:off x="1676400" y="1997155"/>
            <a:ext cx="2241126" cy="369332"/>
          </a:xfrm>
          <a:prstGeom prst="rect">
            <a:avLst/>
          </a:prstGeom>
        </p:spPr>
        <p:txBody>
          <a:bodyPr wrap="none">
            <a:spAutoFit/>
          </a:bodyPr>
          <a:lstStyle/>
          <a:p>
            <a:r>
              <a:rPr lang="en-US" b="1" dirty="0"/>
              <a:t>Types of distributions</a:t>
            </a:r>
          </a:p>
        </p:txBody>
      </p:sp>
      <p:sp>
        <p:nvSpPr>
          <p:cNvPr id="4" name="Freeform: Shape 3">
            <a:extLst>
              <a:ext uri="{FF2B5EF4-FFF2-40B4-BE49-F238E27FC236}">
                <a16:creationId xmlns:a16="http://schemas.microsoft.com/office/drawing/2014/main" id="{4F8DF146-D1E7-44E3-9108-7AA2A12A22D8}"/>
              </a:ext>
            </a:extLst>
          </p:cNvPr>
          <p:cNvSpPr/>
          <p:nvPr/>
        </p:nvSpPr>
        <p:spPr>
          <a:xfrm>
            <a:off x="578537" y="2403000"/>
            <a:ext cx="5008880" cy="2468880"/>
          </a:xfrm>
          <a:custGeom>
            <a:avLst/>
            <a:gdLst>
              <a:gd name="connsiteX0" fmla="*/ 20320 w 5008880"/>
              <a:gd name="connsiteY0" fmla="*/ 71120 h 2468880"/>
              <a:gd name="connsiteX1" fmla="*/ 0 w 5008880"/>
              <a:gd name="connsiteY1" fmla="*/ 2458720 h 2468880"/>
              <a:gd name="connsiteX2" fmla="*/ 3434080 w 5008880"/>
              <a:gd name="connsiteY2" fmla="*/ 2468880 h 2468880"/>
              <a:gd name="connsiteX3" fmla="*/ 3423920 w 5008880"/>
              <a:gd name="connsiteY3" fmla="*/ 1605280 h 2468880"/>
              <a:gd name="connsiteX4" fmla="*/ 4998720 w 5008880"/>
              <a:gd name="connsiteY4" fmla="*/ 1595120 h 2468880"/>
              <a:gd name="connsiteX5" fmla="*/ 5008880 w 5008880"/>
              <a:gd name="connsiteY5" fmla="*/ 0 h 2468880"/>
              <a:gd name="connsiteX6" fmla="*/ 20320 w 5008880"/>
              <a:gd name="connsiteY6" fmla="*/ 7112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8880" h="2468880">
                <a:moveTo>
                  <a:pt x="20320" y="71120"/>
                </a:moveTo>
                <a:lnTo>
                  <a:pt x="0" y="2458720"/>
                </a:lnTo>
                <a:lnTo>
                  <a:pt x="3434080" y="2468880"/>
                </a:lnTo>
                <a:lnTo>
                  <a:pt x="3423920" y="1605280"/>
                </a:lnTo>
                <a:lnTo>
                  <a:pt x="4998720" y="1595120"/>
                </a:lnTo>
                <a:cubicBezTo>
                  <a:pt x="5002107" y="1063413"/>
                  <a:pt x="5005493" y="531707"/>
                  <a:pt x="5008880" y="0"/>
                </a:cubicBezTo>
                <a:lnTo>
                  <a:pt x="20320" y="71120"/>
                </a:lnTo>
                <a:close/>
              </a:path>
            </a:pathLst>
          </a:cu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6117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sp>
        <p:nvSpPr>
          <p:cNvPr id="3" name="Content Placeholder 2">
            <a:extLst>
              <a:ext uri="{FF2B5EF4-FFF2-40B4-BE49-F238E27FC236}">
                <a16:creationId xmlns:a16="http://schemas.microsoft.com/office/drawing/2014/main" id="{D0E38DAE-EEA4-48CD-9D88-72CDDB25DEB4}"/>
              </a:ext>
            </a:extLst>
          </p:cNvPr>
          <p:cNvSpPr>
            <a:spLocks noGrp="1"/>
          </p:cNvSpPr>
          <p:nvPr>
            <p:ph idx="1"/>
          </p:nvPr>
        </p:nvSpPr>
        <p:spPr>
          <a:xfrm>
            <a:off x="0" y="705644"/>
            <a:ext cx="10515600" cy="4351338"/>
          </a:xfrm>
        </p:spPr>
        <p:txBody>
          <a:bodyPr/>
          <a:lstStyle/>
          <a:p>
            <a:pPr marL="0" indent="0">
              <a:buNone/>
            </a:pPr>
            <a:r>
              <a:rPr lang="en-US" dirty="0"/>
              <a:t>Height is a continuous variable, so requires a continuous distribution.</a:t>
            </a:r>
          </a:p>
          <a:p>
            <a:pPr marL="0" indent="0">
              <a:buNone/>
            </a:pPr>
            <a:r>
              <a:rPr lang="en-US" dirty="0"/>
              <a:t>Some distributions are more flexible, and more common than others, so we can narrow down the possibilities even more.</a:t>
            </a:r>
          </a:p>
          <a:p>
            <a:pPr marL="0" indent="0">
              <a:buNone/>
            </a:pPr>
            <a:endParaRPr lang="en-US" dirty="0"/>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514" y="2712720"/>
            <a:ext cx="5604406" cy="28808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rstanding Different Types of Distributions You Will ...">
            <a:extLst>
              <a:ext uri="{FF2B5EF4-FFF2-40B4-BE49-F238E27FC236}">
                <a16:creationId xmlns:a16="http://schemas.microsoft.com/office/drawing/2014/main" id="{FE5D6E8D-D42C-4D99-9017-BF496165D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 y="2366487"/>
            <a:ext cx="6247743" cy="43513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67BB502-400D-45B1-8250-E960D6A06306}"/>
              </a:ext>
            </a:extLst>
          </p:cNvPr>
          <p:cNvSpPr/>
          <p:nvPr/>
        </p:nvSpPr>
        <p:spPr>
          <a:xfrm>
            <a:off x="1676400" y="1997155"/>
            <a:ext cx="2241126" cy="369332"/>
          </a:xfrm>
          <a:prstGeom prst="rect">
            <a:avLst/>
          </a:prstGeom>
        </p:spPr>
        <p:txBody>
          <a:bodyPr wrap="none">
            <a:spAutoFit/>
          </a:bodyPr>
          <a:lstStyle/>
          <a:p>
            <a:r>
              <a:rPr lang="en-US" b="1" dirty="0"/>
              <a:t>Types of distributions</a:t>
            </a:r>
          </a:p>
        </p:txBody>
      </p:sp>
      <p:sp>
        <p:nvSpPr>
          <p:cNvPr id="4" name="Freeform: Shape 3">
            <a:extLst>
              <a:ext uri="{FF2B5EF4-FFF2-40B4-BE49-F238E27FC236}">
                <a16:creationId xmlns:a16="http://schemas.microsoft.com/office/drawing/2014/main" id="{4F8DF146-D1E7-44E3-9108-7AA2A12A22D8}"/>
              </a:ext>
            </a:extLst>
          </p:cNvPr>
          <p:cNvSpPr/>
          <p:nvPr/>
        </p:nvSpPr>
        <p:spPr>
          <a:xfrm>
            <a:off x="578537" y="2403000"/>
            <a:ext cx="5008880" cy="2468880"/>
          </a:xfrm>
          <a:custGeom>
            <a:avLst/>
            <a:gdLst>
              <a:gd name="connsiteX0" fmla="*/ 20320 w 5008880"/>
              <a:gd name="connsiteY0" fmla="*/ 71120 h 2468880"/>
              <a:gd name="connsiteX1" fmla="*/ 0 w 5008880"/>
              <a:gd name="connsiteY1" fmla="*/ 2458720 h 2468880"/>
              <a:gd name="connsiteX2" fmla="*/ 3434080 w 5008880"/>
              <a:gd name="connsiteY2" fmla="*/ 2468880 h 2468880"/>
              <a:gd name="connsiteX3" fmla="*/ 3423920 w 5008880"/>
              <a:gd name="connsiteY3" fmla="*/ 1605280 h 2468880"/>
              <a:gd name="connsiteX4" fmla="*/ 4998720 w 5008880"/>
              <a:gd name="connsiteY4" fmla="*/ 1595120 h 2468880"/>
              <a:gd name="connsiteX5" fmla="*/ 5008880 w 5008880"/>
              <a:gd name="connsiteY5" fmla="*/ 0 h 2468880"/>
              <a:gd name="connsiteX6" fmla="*/ 20320 w 5008880"/>
              <a:gd name="connsiteY6" fmla="*/ 71120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8880" h="2468880">
                <a:moveTo>
                  <a:pt x="20320" y="71120"/>
                </a:moveTo>
                <a:lnTo>
                  <a:pt x="0" y="2458720"/>
                </a:lnTo>
                <a:lnTo>
                  <a:pt x="3434080" y="2468880"/>
                </a:lnTo>
                <a:lnTo>
                  <a:pt x="3423920" y="1605280"/>
                </a:lnTo>
                <a:lnTo>
                  <a:pt x="4998720" y="1595120"/>
                </a:lnTo>
                <a:cubicBezTo>
                  <a:pt x="5002107" y="1063413"/>
                  <a:pt x="5005493" y="531707"/>
                  <a:pt x="5008880" y="0"/>
                </a:cubicBezTo>
                <a:lnTo>
                  <a:pt x="20320" y="71120"/>
                </a:lnTo>
                <a:close/>
              </a:path>
            </a:pathLst>
          </a:cu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5EE296C-B056-4CFD-AFE1-E57C79749969}"/>
              </a:ext>
            </a:extLst>
          </p:cNvPr>
          <p:cNvSpPr/>
          <p:nvPr/>
        </p:nvSpPr>
        <p:spPr>
          <a:xfrm>
            <a:off x="4734560" y="4845053"/>
            <a:ext cx="1553569" cy="1845946"/>
          </a:xfrm>
          <a:prstGeom prst="rect">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DE7CF9-B70B-49F2-B40B-230F04A808B0}"/>
              </a:ext>
            </a:extLst>
          </p:cNvPr>
          <p:cNvSpPr/>
          <p:nvPr/>
        </p:nvSpPr>
        <p:spPr>
          <a:xfrm>
            <a:off x="3099966" y="5043488"/>
            <a:ext cx="1553569" cy="922973"/>
          </a:xfrm>
          <a:prstGeom prst="rect">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2F6231-A076-4876-B823-CD5922B5C996}"/>
              </a:ext>
            </a:extLst>
          </p:cNvPr>
          <p:cNvSpPr/>
          <p:nvPr/>
        </p:nvSpPr>
        <p:spPr>
          <a:xfrm>
            <a:off x="57120" y="5593556"/>
            <a:ext cx="1553569" cy="922973"/>
          </a:xfrm>
          <a:prstGeom prst="rect">
            <a:avLst/>
          </a:prstGeom>
          <a:solidFill>
            <a:srgbClr val="7F7F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0570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944" y="2199164"/>
            <a:ext cx="6592056" cy="338851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Exponential distribution - Wikipedia">
            <a:extLst>
              <a:ext uri="{FF2B5EF4-FFF2-40B4-BE49-F238E27FC236}">
                <a16:creationId xmlns:a16="http://schemas.microsoft.com/office/drawing/2014/main" id="{4F3D8B5B-400F-4149-9D39-DDE7AE443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89100"/>
            <a:ext cx="5510808" cy="44086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8E2CD50-9055-49EB-9DCC-41059D33DCC5}"/>
              </a:ext>
            </a:extLst>
          </p:cNvPr>
          <p:cNvSpPr/>
          <p:nvPr/>
        </p:nvSpPr>
        <p:spPr>
          <a:xfrm>
            <a:off x="435842" y="1121728"/>
            <a:ext cx="10168894" cy="584775"/>
          </a:xfrm>
          <a:prstGeom prst="rect">
            <a:avLst/>
          </a:prstGeom>
        </p:spPr>
        <p:txBody>
          <a:bodyPr wrap="square">
            <a:spAutoFit/>
          </a:bodyPr>
          <a:lstStyle/>
          <a:p>
            <a:r>
              <a:rPr lang="en-US" sz="3200" dirty="0"/>
              <a:t>Does our data fit an exponential distribution?</a:t>
            </a:r>
          </a:p>
        </p:txBody>
      </p:sp>
    </p:spTree>
    <p:extLst>
      <p:ext uri="{BB962C8B-B14F-4D97-AF65-F5344CB8AC3E}">
        <p14:creationId xmlns:p14="http://schemas.microsoft.com/office/powerpoint/2010/main" val="476460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98800"/>
            <a:ext cx="5534301" cy="28448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ile:Gamma distribution.svg - Wikimedia Commons">
            <a:extLst>
              <a:ext uri="{FF2B5EF4-FFF2-40B4-BE49-F238E27FC236}">
                <a16:creationId xmlns:a16="http://schemas.microsoft.com/office/drawing/2014/main" id="{FD5C714B-F55C-47B1-B5A7-05F5807F4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30" y="1591628"/>
            <a:ext cx="6399530" cy="51196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77F05-3495-4F53-9515-4256B97B111D}"/>
              </a:ext>
            </a:extLst>
          </p:cNvPr>
          <p:cNvSpPr/>
          <p:nvPr/>
        </p:nvSpPr>
        <p:spPr>
          <a:xfrm>
            <a:off x="435842" y="1121728"/>
            <a:ext cx="10168894" cy="584775"/>
          </a:xfrm>
          <a:prstGeom prst="rect">
            <a:avLst/>
          </a:prstGeom>
        </p:spPr>
        <p:txBody>
          <a:bodyPr wrap="square">
            <a:spAutoFit/>
          </a:bodyPr>
          <a:lstStyle/>
          <a:p>
            <a:r>
              <a:rPr lang="en-US" sz="3200" dirty="0"/>
              <a:t>Does our data fit a gamma distribution?</a:t>
            </a:r>
          </a:p>
        </p:txBody>
      </p:sp>
    </p:spTree>
    <p:extLst>
      <p:ext uri="{BB962C8B-B14F-4D97-AF65-F5344CB8AC3E}">
        <p14:creationId xmlns:p14="http://schemas.microsoft.com/office/powerpoint/2010/main" val="4208267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699" y="2781300"/>
            <a:ext cx="5534301" cy="2844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77F05-3495-4F53-9515-4256B97B111D}"/>
              </a:ext>
            </a:extLst>
          </p:cNvPr>
          <p:cNvSpPr/>
          <p:nvPr/>
        </p:nvSpPr>
        <p:spPr>
          <a:xfrm>
            <a:off x="435842" y="1121728"/>
            <a:ext cx="10168894" cy="584775"/>
          </a:xfrm>
          <a:prstGeom prst="rect">
            <a:avLst/>
          </a:prstGeom>
        </p:spPr>
        <p:txBody>
          <a:bodyPr wrap="square">
            <a:spAutoFit/>
          </a:bodyPr>
          <a:lstStyle/>
          <a:p>
            <a:r>
              <a:rPr lang="en-US" sz="3200" dirty="0"/>
              <a:t>Does our data fit a normal distribution?</a:t>
            </a:r>
          </a:p>
        </p:txBody>
      </p:sp>
      <p:pic>
        <p:nvPicPr>
          <p:cNvPr id="6" name="Picture 2" descr="How normal is the normal distribution? | The Accad &amp; Koka ...">
            <a:extLst>
              <a:ext uri="{FF2B5EF4-FFF2-40B4-BE49-F238E27FC236}">
                <a16:creationId xmlns:a16="http://schemas.microsoft.com/office/drawing/2014/main" id="{1B369263-27FA-45D7-AAA4-5D6EED1B2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0" y="2781300"/>
            <a:ext cx="6784969" cy="322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5698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0515600" cy="6471920"/>
          </a:xfrm>
        </p:spPr>
        <p:txBody>
          <a:bodyPr>
            <a:normAutofit/>
          </a:bodyPr>
          <a:lstStyle/>
          <a:p>
            <a:r>
              <a:rPr lang="en-US" sz="9600" b="1" dirty="0"/>
              <a:t>Overview</a:t>
            </a:r>
            <a:endParaRPr lang="en-US" sz="9600" dirty="0">
              <a:solidFill>
                <a:schemeClr val="bg1">
                  <a:lumMod val="95000"/>
                </a:schemeClr>
              </a:solidFill>
            </a:endParaRPr>
          </a:p>
        </p:txBody>
      </p:sp>
      <p:sp>
        <p:nvSpPr>
          <p:cNvPr id="3" name="Rectangle 2">
            <a:extLst>
              <a:ext uri="{FF2B5EF4-FFF2-40B4-BE49-F238E27FC236}">
                <a16:creationId xmlns:a16="http://schemas.microsoft.com/office/drawing/2014/main" id="{49294A69-A8BD-4493-9CBC-C9DEF4255DCC}"/>
              </a:ext>
            </a:extLst>
          </p:cNvPr>
          <p:cNvSpPr/>
          <p:nvPr/>
        </p:nvSpPr>
        <p:spPr>
          <a:xfrm>
            <a:off x="4775200" y="0"/>
            <a:ext cx="7518400" cy="6740307"/>
          </a:xfrm>
          <a:prstGeom prst="rect">
            <a:avLst/>
          </a:prstGeom>
        </p:spPr>
        <p:txBody>
          <a:bodyPr wrap="square">
            <a:spAutoFit/>
          </a:bodyPr>
          <a:lstStyle/>
          <a:p>
            <a:r>
              <a:rPr lang="en-US" sz="3600" b="1" dirty="0"/>
              <a:t>Criteria for evaluating models</a:t>
            </a:r>
          </a:p>
          <a:p>
            <a:pPr marL="457200" indent="-457200">
              <a:buFont typeface="Arial" panose="020B0604020202020204" pitchFamily="34" charset="0"/>
              <a:buChar char="•"/>
            </a:pPr>
            <a:r>
              <a:rPr lang="en-US" sz="3600" dirty="0"/>
              <a:t>Parsimony</a:t>
            </a:r>
          </a:p>
          <a:p>
            <a:pPr marL="457200" indent="-457200">
              <a:buFont typeface="Arial" panose="020B0604020202020204" pitchFamily="34" charset="0"/>
              <a:buChar char="•"/>
            </a:pPr>
            <a:r>
              <a:rPr lang="en-US" sz="3600" dirty="0"/>
              <a:t>Predictive ability</a:t>
            </a:r>
          </a:p>
          <a:p>
            <a:pPr marL="457200" indent="-457200">
              <a:buFont typeface="Arial" panose="020B0604020202020204" pitchFamily="34" charset="0"/>
              <a:buChar char="•"/>
            </a:pPr>
            <a:r>
              <a:rPr lang="en-US" sz="3600" dirty="0"/>
              <a:t>Realism</a:t>
            </a:r>
          </a:p>
          <a:p>
            <a:r>
              <a:rPr lang="en-US" sz="3600" b="1" dirty="0"/>
              <a:t>Frameworks for evaluating models</a:t>
            </a:r>
          </a:p>
          <a:p>
            <a:pPr marL="457200" indent="-457200">
              <a:buFont typeface="Arial" panose="020B0604020202020204" pitchFamily="34" charset="0"/>
              <a:buChar char="•"/>
            </a:pPr>
            <a:r>
              <a:rPr lang="en-US" sz="3600" dirty="0"/>
              <a:t>Parsimony</a:t>
            </a:r>
          </a:p>
          <a:p>
            <a:pPr marL="457200" indent="-457200">
              <a:buFont typeface="Arial" panose="020B0604020202020204" pitchFamily="34" charset="0"/>
              <a:buChar char="•"/>
            </a:pPr>
            <a:r>
              <a:rPr lang="en-US" sz="3600" dirty="0"/>
              <a:t>Likelihood</a:t>
            </a:r>
          </a:p>
          <a:p>
            <a:pPr marL="457200" indent="-457200">
              <a:buFont typeface="Arial" panose="020B0604020202020204" pitchFamily="34" charset="0"/>
              <a:buChar char="•"/>
            </a:pPr>
            <a:r>
              <a:rPr lang="en-US" sz="3600" dirty="0"/>
              <a:t>Bayesian</a:t>
            </a:r>
          </a:p>
          <a:p>
            <a:r>
              <a:rPr lang="en-US" sz="3600" b="1" dirty="0"/>
              <a:t>Algorithms for searching for the best parameters</a:t>
            </a:r>
          </a:p>
          <a:p>
            <a:pPr marL="457200" indent="-457200">
              <a:buFont typeface="Arial" panose="020B0604020202020204" pitchFamily="34" charset="0"/>
              <a:buChar char="•"/>
            </a:pPr>
            <a:r>
              <a:rPr lang="en-US" sz="3600" dirty="0"/>
              <a:t>MCMC</a:t>
            </a:r>
          </a:p>
          <a:p>
            <a:pPr marL="457200" indent="-457200">
              <a:buFont typeface="Arial" panose="020B0604020202020204" pitchFamily="34" charset="0"/>
              <a:buChar char="•"/>
            </a:pPr>
            <a:r>
              <a:rPr lang="en-US" sz="3600" dirty="0"/>
              <a:t>“</a:t>
            </a:r>
            <a:r>
              <a:rPr lang="en-US" sz="3600" dirty="0" err="1"/>
              <a:t>Hueristics</a:t>
            </a:r>
            <a:r>
              <a:rPr lang="en-US" sz="3600" dirty="0"/>
              <a:t>”</a:t>
            </a:r>
          </a:p>
        </p:txBody>
      </p:sp>
    </p:spTree>
    <p:extLst>
      <p:ext uri="{BB962C8B-B14F-4D97-AF65-F5344CB8AC3E}">
        <p14:creationId xmlns:p14="http://schemas.microsoft.com/office/powerpoint/2010/main" val="116722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1250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843" y="3111500"/>
            <a:ext cx="5534301" cy="2844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77F05-3495-4F53-9515-4256B97B111D}"/>
              </a:ext>
            </a:extLst>
          </p:cNvPr>
          <p:cNvSpPr/>
          <p:nvPr/>
        </p:nvSpPr>
        <p:spPr>
          <a:xfrm>
            <a:off x="6688554" y="0"/>
            <a:ext cx="3285494" cy="584775"/>
          </a:xfrm>
          <a:prstGeom prst="rect">
            <a:avLst/>
          </a:prstGeom>
        </p:spPr>
        <p:txBody>
          <a:bodyPr wrap="square">
            <a:spAutoFit/>
          </a:bodyPr>
          <a:lstStyle/>
          <a:p>
            <a:r>
              <a:rPr lang="en-US" sz="3200" dirty="0"/>
              <a:t>How to find out?</a:t>
            </a:r>
          </a:p>
        </p:txBody>
      </p:sp>
      <p:pic>
        <p:nvPicPr>
          <p:cNvPr id="6" name="Picture 2" descr="How normal is the normal distribution? | The Accad &amp; Koka ...">
            <a:extLst>
              <a:ext uri="{FF2B5EF4-FFF2-40B4-BE49-F238E27FC236}">
                <a16:creationId xmlns:a16="http://schemas.microsoft.com/office/drawing/2014/main" id="{1B369263-27FA-45D7-AAA4-5D6EED1B2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0" y="4229100"/>
            <a:ext cx="4496070" cy="2140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ile:Gamma distribution.svg - Wikimedia Commons">
            <a:extLst>
              <a:ext uri="{FF2B5EF4-FFF2-40B4-BE49-F238E27FC236}">
                <a16:creationId xmlns:a16="http://schemas.microsoft.com/office/drawing/2014/main" id="{FC42F4BA-5F02-4CF0-AEC5-D974B5EEC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93532"/>
            <a:ext cx="3053755" cy="2443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xponential distribution - Wikipedia">
            <a:extLst>
              <a:ext uri="{FF2B5EF4-FFF2-40B4-BE49-F238E27FC236}">
                <a16:creationId xmlns:a16="http://schemas.microsoft.com/office/drawing/2014/main" id="{AA24EBC0-4394-46B6-BDFD-897EF4FC88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045" y="2904603"/>
            <a:ext cx="3665654" cy="29325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F016A60-F91B-43F9-AA39-B7AFD678B44E}"/>
              </a:ext>
            </a:extLst>
          </p:cNvPr>
          <p:cNvSpPr/>
          <p:nvPr/>
        </p:nvSpPr>
        <p:spPr>
          <a:xfrm>
            <a:off x="3022900" y="1000614"/>
            <a:ext cx="9138244" cy="1569660"/>
          </a:xfrm>
          <a:prstGeom prst="rect">
            <a:avLst/>
          </a:prstGeom>
        </p:spPr>
        <p:txBody>
          <a:bodyPr wrap="square">
            <a:spAutoFit/>
          </a:bodyPr>
          <a:lstStyle/>
          <a:p>
            <a:r>
              <a:rPr lang="en-US" sz="3200" dirty="0"/>
              <a:t>Test each distribution against the data by calculating the likelihood and then choosing the result with the </a:t>
            </a:r>
            <a:r>
              <a:rPr lang="en-US" sz="3200" u="sng" dirty="0"/>
              <a:t>maximum</a:t>
            </a:r>
            <a:r>
              <a:rPr lang="en-US" sz="3200" dirty="0"/>
              <a:t> likelihood.</a:t>
            </a:r>
          </a:p>
        </p:txBody>
      </p:sp>
    </p:spTree>
    <p:extLst>
      <p:ext uri="{BB962C8B-B14F-4D97-AF65-F5344CB8AC3E}">
        <p14:creationId xmlns:p14="http://schemas.microsoft.com/office/powerpoint/2010/main" val="3384404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76755"/>
            <a:ext cx="9301480" cy="478124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w normal is the normal distribution? | The Accad &amp; Koka ...">
            <a:extLst>
              <a:ext uri="{FF2B5EF4-FFF2-40B4-BE49-F238E27FC236}">
                <a16:creationId xmlns:a16="http://schemas.microsoft.com/office/drawing/2014/main" id="{5D1CBA23-9F61-4CB2-ACD2-AE17E8447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1728"/>
            <a:ext cx="12192000" cy="5803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99280B8-0A6F-4AFA-86F3-1E4F350C4921}"/>
              </a:ext>
            </a:extLst>
          </p:cNvPr>
          <p:cNvSpPr/>
          <p:nvPr/>
        </p:nvSpPr>
        <p:spPr>
          <a:xfrm>
            <a:off x="203500" y="1306854"/>
            <a:ext cx="9138244" cy="584775"/>
          </a:xfrm>
          <a:prstGeom prst="rect">
            <a:avLst/>
          </a:prstGeom>
        </p:spPr>
        <p:txBody>
          <a:bodyPr wrap="square">
            <a:spAutoFit/>
          </a:bodyPr>
          <a:lstStyle/>
          <a:p>
            <a:r>
              <a:rPr lang="en-US" sz="3200" dirty="0"/>
              <a:t>Likely normally distributed.</a:t>
            </a:r>
          </a:p>
        </p:txBody>
      </p:sp>
    </p:spTree>
    <p:extLst>
      <p:ext uri="{BB962C8B-B14F-4D97-AF65-F5344CB8AC3E}">
        <p14:creationId xmlns:p14="http://schemas.microsoft.com/office/powerpoint/2010/main" val="310091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076755"/>
            <a:ext cx="9301480" cy="478124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w normal is the normal distribution? | The Accad &amp; Koka ...">
            <a:extLst>
              <a:ext uri="{FF2B5EF4-FFF2-40B4-BE49-F238E27FC236}">
                <a16:creationId xmlns:a16="http://schemas.microsoft.com/office/drawing/2014/main" id="{5D1CBA23-9F61-4CB2-ACD2-AE17E8447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1728"/>
            <a:ext cx="12192000" cy="5803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99280B8-0A6F-4AFA-86F3-1E4F350C4921}"/>
              </a:ext>
            </a:extLst>
          </p:cNvPr>
          <p:cNvSpPr/>
          <p:nvPr/>
        </p:nvSpPr>
        <p:spPr>
          <a:xfrm>
            <a:off x="0" y="735354"/>
            <a:ext cx="9138244" cy="1077218"/>
          </a:xfrm>
          <a:prstGeom prst="rect">
            <a:avLst/>
          </a:prstGeom>
        </p:spPr>
        <p:txBody>
          <a:bodyPr wrap="square">
            <a:spAutoFit/>
          </a:bodyPr>
          <a:lstStyle/>
          <a:p>
            <a:r>
              <a:rPr lang="en-US" sz="3200" dirty="0"/>
              <a:t>Likely normally distributed, but with what parameter values?</a:t>
            </a:r>
          </a:p>
        </p:txBody>
      </p:sp>
    </p:spTree>
    <p:extLst>
      <p:ext uri="{BB962C8B-B14F-4D97-AF65-F5344CB8AC3E}">
        <p14:creationId xmlns:p14="http://schemas.microsoft.com/office/powerpoint/2010/main" val="2252229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7699" y="3628072"/>
            <a:ext cx="5534301" cy="2844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77F05-3495-4F53-9515-4256B97B111D}"/>
              </a:ext>
            </a:extLst>
          </p:cNvPr>
          <p:cNvSpPr/>
          <p:nvPr/>
        </p:nvSpPr>
        <p:spPr>
          <a:xfrm>
            <a:off x="435842" y="1121728"/>
            <a:ext cx="10168894" cy="1569660"/>
          </a:xfrm>
          <a:prstGeom prst="rect">
            <a:avLst/>
          </a:prstGeom>
        </p:spPr>
        <p:txBody>
          <a:bodyPr wrap="square">
            <a:spAutoFit/>
          </a:bodyPr>
          <a:lstStyle/>
          <a:p>
            <a:r>
              <a:rPr lang="en-US" sz="3200" dirty="0"/>
              <a:t>Normal distribution has two parameters</a:t>
            </a:r>
          </a:p>
          <a:p>
            <a:pPr marL="457200" indent="-457200">
              <a:buFontTx/>
              <a:buChar char="-"/>
            </a:pPr>
            <a:r>
              <a:rPr lang="en-US" sz="3200" dirty="0"/>
              <a:t>Mean</a:t>
            </a:r>
          </a:p>
          <a:p>
            <a:pPr marL="457200" indent="-457200">
              <a:buFontTx/>
              <a:buChar char="-"/>
            </a:pPr>
            <a:r>
              <a:rPr lang="en-US" sz="3200" dirty="0"/>
              <a:t>Standard deviation</a:t>
            </a:r>
          </a:p>
        </p:txBody>
      </p:sp>
      <p:pic>
        <p:nvPicPr>
          <p:cNvPr id="6" name="Picture 2" descr="How normal is the normal distribution? | The Accad &amp; Koka ...">
            <a:extLst>
              <a:ext uri="{FF2B5EF4-FFF2-40B4-BE49-F238E27FC236}">
                <a16:creationId xmlns:a16="http://schemas.microsoft.com/office/drawing/2014/main" id="{1B369263-27FA-45D7-AAA4-5D6EED1B2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0" y="3628072"/>
            <a:ext cx="6784969" cy="322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507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Maximizing likelihood</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31"/>
          <a:stretch/>
        </p:blipFill>
        <p:spPr bwMode="auto">
          <a:xfrm>
            <a:off x="6657699" y="4166612"/>
            <a:ext cx="5534301" cy="23062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7D77F05-3495-4F53-9515-4256B97B111D}"/>
              </a:ext>
            </a:extLst>
          </p:cNvPr>
          <p:cNvSpPr/>
          <p:nvPr/>
        </p:nvSpPr>
        <p:spPr>
          <a:xfrm>
            <a:off x="435842" y="1121728"/>
            <a:ext cx="10168894" cy="1569660"/>
          </a:xfrm>
          <a:prstGeom prst="rect">
            <a:avLst/>
          </a:prstGeom>
        </p:spPr>
        <p:txBody>
          <a:bodyPr wrap="square">
            <a:spAutoFit/>
          </a:bodyPr>
          <a:lstStyle/>
          <a:p>
            <a:r>
              <a:rPr lang="en-US" sz="3200" dirty="0"/>
              <a:t>Normal distribution has two parameters</a:t>
            </a:r>
          </a:p>
          <a:p>
            <a:pPr marL="457200" indent="-457200">
              <a:buFontTx/>
              <a:buChar char="-"/>
            </a:pPr>
            <a:r>
              <a:rPr lang="en-US" sz="3200" dirty="0"/>
              <a:t>Mean</a:t>
            </a:r>
          </a:p>
          <a:p>
            <a:pPr marL="457200" indent="-457200">
              <a:buFontTx/>
              <a:buChar char="-"/>
            </a:pPr>
            <a:r>
              <a:rPr lang="en-US" sz="3200" dirty="0"/>
              <a:t>Standard deviation</a:t>
            </a:r>
          </a:p>
        </p:txBody>
      </p:sp>
      <p:pic>
        <p:nvPicPr>
          <p:cNvPr id="6" name="Picture 2" descr="How normal is the normal distribution? | The Accad &amp; Koka ...">
            <a:extLst>
              <a:ext uri="{FF2B5EF4-FFF2-40B4-BE49-F238E27FC236}">
                <a16:creationId xmlns:a16="http://schemas.microsoft.com/office/drawing/2014/main" id="{1B369263-27FA-45D7-AAA4-5D6EED1B2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270" y="3628072"/>
            <a:ext cx="6784969" cy="32299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F499881-DB54-4768-B248-DFC2C1C2B328}"/>
              </a:ext>
            </a:extLst>
          </p:cNvPr>
          <p:cNvSpPr/>
          <p:nvPr/>
        </p:nvSpPr>
        <p:spPr>
          <a:xfrm>
            <a:off x="5933799" y="2578783"/>
            <a:ext cx="6258201" cy="1569660"/>
          </a:xfrm>
          <a:prstGeom prst="rect">
            <a:avLst/>
          </a:prstGeom>
        </p:spPr>
        <p:txBody>
          <a:bodyPr wrap="square">
            <a:spAutoFit/>
          </a:bodyPr>
          <a:lstStyle/>
          <a:p>
            <a:r>
              <a:rPr lang="en-US" sz="3200" dirty="0"/>
              <a:t>How to find out?</a:t>
            </a:r>
          </a:p>
          <a:p>
            <a:r>
              <a:rPr lang="en-US" sz="3200" dirty="0"/>
              <a:t>-Calculate it (not always possible)</a:t>
            </a:r>
          </a:p>
          <a:p>
            <a:r>
              <a:rPr lang="en-US" sz="3200" dirty="0"/>
              <a:t>-MCMC</a:t>
            </a:r>
          </a:p>
        </p:txBody>
      </p:sp>
    </p:spTree>
    <p:extLst>
      <p:ext uri="{BB962C8B-B14F-4D97-AF65-F5344CB8AC3E}">
        <p14:creationId xmlns:p14="http://schemas.microsoft.com/office/powerpoint/2010/main" val="1434507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470" y="2718412"/>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1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935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3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7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561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27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18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9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738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DC5FA38-2EA2-4103-838A-04263391C527}"/>
              </a:ext>
            </a:extLst>
          </p:cNvPr>
          <p:cNvSpPr txBox="1">
            <a:spLocks/>
          </p:cNvSpPr>
          <p:nvPr/>
        </p:nvSpPr>
        <p:spPr>
          <a:xfrm>
            <a:off x="1600199" y="2159000"/>
            <a:ext cx="8991600" cy="38354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hangingPunct="1"/>
            <a:r>
              <a:rPr lang="en-US" sz="7200" dirty="0"/>
              <a:t> Simplicity</a:t>
            </a:r>
          </a:p>
          <a:p>
            <a:pPr hangingPunct="1"/>
            <a:r>
              <a:rPr lang="en-US" sz="7200" dirty="0"/>
              <a:t> Predictive ability</a:t>
            </a:r>
          </a:p>
          <a:p>
            <a:pPr hangingPunct="1"/>
            <a:r>
              <a:rPr lang="en-US" sz="7200" dirty="0"/>
              <a:t> Realism</a:t>
            </a:r>
          </a:p>
        </p:txBody>
      </p:sp>
      <p:sp>
        <p:nvSpPr>
          <p:cNvPr id="3" name="Rectangle 2">
            <a:extLst>
              <a:ext uri="{FF2B5EF4-FFF2-40B4-BE49-F238E27FC236}">
                <a16:creationId xmlns:a16="http://schemas.microsoft.com/office/drawing/2014/main" id="{72EB6596-3F50-4145-9757-91B912322690}"/>
              </a:ext>
            </a:extLst>
          </p:cNvPr>
          <p:cNvSpPr/>
          <p:nvPr/>
        </p:nvSpPr>
        <p:spPr>
          <a:xfrm>
            <a:off x="796183" y="297934"/>
            <a:ext cx="10599633" cy="1200329"/>
          </a:xfrm>
          <a:prstGeom prst="rect">
            <a:avLst/>
          </a:prstGeom>
        </p:spPr>
        <p:txBody>
          <a:bodyPr wrap="none">
            <a:spAutoFit/>
          </a:bodyPr>
          <a:lstStyle/>
          <a:p>
            <a:r>
              <a:rPr lang="en-US" sz="7200" dirty="0"/>
              <a:t>What makes a good model?</a:t>
            </a:r>
          </a:p>
        </p:txBody>
      </p:sp>
    </p:spTree>
    <p:extLst>
      <p:ext uri="{BB962C8B-B14F-4D97-AF65-F5344CB8AC3E}">
        <p14:creationId xmlns:p14="http://schemas.microsoft.com/office/powerpoint/2010/main" val="12098654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7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80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53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65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2062103"/>
          </a:xfrm>
          <a:prstGeom prst="rect">
            <a:avLst/>
          </a:prstGeom>
        </p:spPr>
        <p:txBody>
          <a:bodyPr wrap="square">
            <a:spAutoFit/>
          </a:bodyPr>
          <a:lstStyle/>
          <a:p>
            <a:r>
              <a:rPr lang="en-US" sz="3200" dirty="0"/>
              <a:t>Step 1: </a:t>
            </a:r>
            <a:r>
              <a:rPr lang="en-US" sz="3200" u="sng" dirty="0"/>
              <a:t>Randomly</a:t>
            </a:r>
            <a:r>
              <a:rPr lang="en-US" sz="3200" dirty="0"/>
              <a:t> pick a mean for the distribution.</a:t>
            </a:r>
          </a:p>
          <a:p>
            <a:r>
              <a:rPr lang="en-US" sz="3200" dirty="0"/>
              <a:t>Step 2: Calculate likelihood.</a:t>
            </a:r>
          </a:p>
          <a:p>
            <a:r>
              <a:rPr lang="en-US" sz="3200" dirty="0"/>
              <a:t>Step 3: Repeat with a new mean close to the previous mean. </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929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63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Click="0" advTm="2000">
        <p159:morph option="byObject"/>
      </p:transition>
    </mc:Choice>
    <mc:Fallback xmlns="">
      <p:transition spd="slow" advClick="0"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203835"/>
            <a:ext cx="10515600" cy="1325563"/>
          </a:xfrm>
        </p:spPr>
        <p:txBody>
          <a:bodyPr/>
          <a:lstStyle/>
          <a:p>
            <a:r>
              <a:rPr lang="en-US" dirty="0"/>
              <a:t>MCMC for maximizing likelihood estimation</a:t>
            </a:r>
          </a:p>
        </p:txBody>
      </p:sp>
      <p:pic>
        <p:nvPicPr>
          <p:cNvPr id="1026" name="Picture 2" descr="hillis2e_ch08">
            <a:extLst>
              <a:ext uri="{FF2B5EF4-FFF2-40B4-BE49-F238E27FC236}">
                <a16:creationId xmlns:a16="http://schemas.microsoft.com/office/drawing/2014/main" id="{A99FDF5C-95D6-404C-9BEA-F3DA5A4342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31" b="18893"/>
          <a:stretch/>
        </p:blipFill>
        <p:spPr bwMode="auto">
          <a:xfrm>
            <a:off x="0" y="2984500"/>
            <a:ext cx="12119552" cy="3873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A35C66-35C6-4D41-BC00-7B0EB3AB6016}"/>
              </a:ext>
            </a:extLst>
          </p:cNvPr>
          <p:cNvSpPr/>
          <p:nvPr/>
        </p:nvSpPr>
        <p:spPr>
          <a:xfrm>
            <a:off x="0" y="829340"/>
            <a:ext cx="10168894" cy="1569660"/>
          </a:xfrm>
          <a:prstGeom prst="rect">
            <a:avLst/>
          </a:prstGeom>
        </p:spPr>
        <p:txBody>
          <a:bodyPr wrap="square">
            <a:spAutoFit/>
          </a:bodyPr>
          <a:lstStyle/>
          <a:p>
            <a:r>
              <a:rPr lang="en-US" sz="3200" dirty="0"/>
              <a:t>Step 3+</a:t>
            </a:r>
            <a:r>
              <a:rPr lang="en-US" sz="3200" i="1" dirty="0"/>
              <a:t>i</a:t>
            </a:r>
            <a:r>
              <a:rPr lang="en-US" sz="3200" dirty="0"/>
              <a:t>: Repeat, calculating the likelihood again every time. </a:t>
            </a:r>
          </a:p>
          <a:p>
            <a:r>
              <a:rPr lang="en-US" sz="3200" dirty="0"/>
              <a:t>Final step: Apply stopping criterion and accept the value that </a:t>
            </a:r>
            <a:r>
              <a:rPr lang="en-US" sz="3200" u="sng" dirty="0"/>
              <a:t>maximized</a:t>
            </a:r>
            <a:r>
              <a:rPr lang="en-US" sz="3200" dirty="0"/>
              <a:t> the likelihood.</a:t>
            </a:r>
          </a:p>
        </p:txBody>
      </p:sp>
      <p:pic>
        <p:nvPicPr>
          <p:cNvPr id="9" name="Picture 2" descr="How normal is the normal distribution? | The Accad &amp; Koka ...">
            <a:extLst>
              <a:ext uri="{FF2B5EF4-FFF2-40B4-BE49-F238E27FC236}">
                <a16:creationId xmlns:a16="http://schemas.microsoft.com/office/drawing/2014/main" id="{FAA3C115-73D7-4D2A-AC63-7B6F09CE0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230" y="2768906"/>
            <a:ext cx="9042670" cy="430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031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0515600" cy="6471920"/>
          </a:xfrm>
        </p:spPr>
        <p:txBody>
          <a:bodyPr>
            <a:normAutofit/>
          </a:bodyPr>
          <a:lstStyle/>
          <a:p>
            <a:r>
              <a:rPr lang="en-US" sz="9600" b="1" dirty="0"/>
              <a:t>M</a:t>
            </a:r>
            <a:r>
              <a:rPr lang="en-US" sz="9600" dirty="0"/>
              <a:t>arkov</a:t>
            </a:r>
            <a:br>
              <a:rPr lang="en-US" sz="9600" dirty="0"/>
            </a:br>
            <a:r>
              <a:rPr lang="en-US" sz="9600" b="1" dirty="0"/>
              <a:t>c</a:t>
            </a:r>
            <a:r>
              <a:rPr lang="en-US" sz="9600" dirty="0"/>
              <a:t>hain</a:t>
            </a:r>
            <a:br>
              <a:rPr lang="en-US" sz="9600" dirty="0"/>
            </a:br>
            <a:r>
              <a:rPr lang="en-US" sz="9600" b="1" dirty="0"/>
              <a:t>M</a:t>
            </a:r>
            <a:r>
              <a:rPr lang="en-US" sz="9600" dirty="0"/>
              <a:t>onte</a:t>
            </a:r>
            <a:br>
              <a:rPr lang="en-US" sz="9600" dirty="0"/>
            </a:br>
            <a:r>
              <a:rPr lang="en-US" sz="9600" b="1" dirty="0"/>
              <a:t>C</a:t>
            </a:r>
            <a:r>
              <a:rPr lang="en-US" sz="9600" dirty="0"/>
              <a:t>arlo</a:t>
            </a:r>
            <a:br>
              <a:rPr lang="en-US" sz="9600" dirty="0"/>
            </a:br>
            <a:r>
              <a:rPr lang="en-US" sz="4000" dirty="0"/>
              <a:t>(simulation)</a:t>
            </a:r>
            <a:endParaRPr lang="en-US" sz="9600" dirty="0"/>
          </a:p>
        </p:txBody>
      </p:sp>
    </p:spTree>
    <p:extLst>
      <p:ext uri="{BB962C8B-B14F-4D97-AF65-F5344CB8AC3E}">
        <p14:creationId xmlns:p14="http://schemas.microsoft.com/office/powerpoint/2010/main" val="761272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0515600" cy="6471920"/>
          </a:xfrm>
        </p:spPr>
        <p:txBody>
          <a:bodyPr>
            <a:normAutofit/>
          </a:bodyPr>
          <a:lstStyle/>
          <a:p>
            <a:r>
              <a:rPr lang="en-US" sz="9600" b="1" dirty="0">
                <a:solidFill>
                  <a:schemeClr val="bg1">
                    <a:lumMod val="95000"/>
                  </a:schemeClr>
                </a:solidFill>
              </a:rPr>
              <a:t>M</a:t>
            </a:r>
            <a:r>
              <a:rPr lang="en-US" sz="9600" dirty="0">
                <a:solidFill>
                  <a:schemeClr val="bg1">
                    <a:lumMod val="95000"/>
                  </a:schemeClr>
                </a:solidFill>
              </a:rPr>
              <a:t>arkov</a:t>
            </a:r>
            <a:br>
              <a:rPr lang="en-US" sz="9600" dirty="0">
                <a:solidFill>
                  <a:schemeClr val="bg1">
                    <a:lumMod val="95000"/>
                  </a:schemeClr>
                </a:solidFill>
              </a:rPr>
            </a:br>
            <a:r>
              <a:rPr lang="en-US" sz="9600" b="1" dirty="0">
                <a:solidFill>
                  <a:schemeClr val="bg1">
                    <a:lumMod val="95000"/>
                  </a:schemeClr>
                </a:solidFill>
              </a:rPr>
              <a:t>c</a:t>
            </a:r>
            <a:r>
              <a:rPr lang="en-US" sz="9600" dirty="0">
                <a:solidFill>
                  <a:schemeClr val="bg1">
                    <a:lumMod val="95000"/>
                  </a:schemeClr>
                </a:solidFill>
              </a:rPr>
              <a:t>hain</a:t>
            </a:r>
            <a:br>
              <a:rPr lang="en-US" sz="9600" dirty="0"/>
            </a:br>
            <a:r>
              <a:rPr lang="en-US" sz="9600" b="1" dirty="0"/>
              <a:t>M</a:t>
            </a:r>
            <a:r>
              <a:rPr lang="en-US" sz="9600" dirty="0"/>
              <a:t>onte</a:t>
            </a:r>
            <a:br>
              <a:rPr lang="en-US" sz="9600" dirty="0"/>
            </a:br>
            <a:r>
              <a:rPr lang="en-US" sz="9600" b="1" dirty="0"/>
              <a:t>C</a:t>
            </a:r>
            <a:r>
              <a:rPr lang="en-US" sz="9600" dirty="0"/>
              <a:t>arlo</a:t>
            </a:r>
            <a:br>
              <a:rPr lang="en-US" sz="9600" dirty="0"/>
            </a:br>
            <a:r>
              <a:rPr lang="en-US" sz="4000" dirty="0"/>
              <a:t>(simulation)</a:t>
            </a:r>
            <a:endParaRPr lang="en-US" sz="9600" dirty="0"/>
          </a:p>
        </p:txBody>
      </p:sp>
      <p:sp>
        <p:nvSpPr>
          <p:cNvPr id="3" name="Rectangle 2">
            <a:extLst>
              <a:ext uri="{FF2B5EF4-FFF2-40B4-BE49-F238E27FC236}">
                <a16:creationId xmlns:a16="http://schemas.microsoft.com/office/drawing/2014/main" id="{49294A69-A8BD-4493-9CBC-C9DEF4255DCC}"/>
              </a:ext>
            </a:extLst>
          </p:cNvPr>
          <p:cNvSpPr/>
          <p:nvPr/>
        </p:nvSpPr>
        <p:spPr>
          <a:xfrm>
            <a:off x="4185920" y="687100"/>
            <a:ext cx="7740654" cy="2062103"/>
          </a:xfrm>
          <a:prstGeom prst="rect">
            <a:avLst/>
          </a:prstGeom>
        </p:spPr>
        <p:txBody>
          <a:bodyPr wrap="square">
            <a:spAutoFit/>
          </a:bodyPr>
          <a:lstStyle/>
          <a:p>
            <a:r>
              <a:rPr lang="en-US" sz="3200" dirty="0"/>
              <a:t>A randomization simulation.</a:t>
            </a:r>
          </a:p>
          <a:p>
            <a:endParaRPr lang="en-US" sz="3200" dirty="0"/>
          </a:p>
          <a:p>
            <a:r>
              <a:rPr lang="en-US" sz="3200" dirty="0"/>
              <a:t>A process of choosing random values, usually to estimate some unknown value or space.</a:t>
            </a:r>
          </a:p>
        </p:txBody>
      </p:sp>
      <p:sp>
        <p:nvSpPr>
          <p:cNvPr id="4" name="Rectangle 3">
            <a:extLst>
              <a:ext uri="{FF2B5EF4-FFF2-40B4-BE49-F238E27FC236}">
                <a16:creationId xmlns:a16="http://schemas.microsoft.com/office/drawing/2014/main" id="{77342018-5323-4ED5-817A-CD7E2DDF9E60}"/>
              </a:ext>
            </a:extLst>
          </p:cNvPr>
          <p:cNvSpPr/>
          <p:nvPr/>
        </p:nvSpPr>
        <p:spPr>
          <a:xfrm>
            <a:off x="4439920" y="4734560"/>
            <a:ext cx="7420607" cy="659785"/>
          </a:xfrm>
          <a:prstGeom prst="rect">
            <a:avLst/>
          </a:prstGeom>
        </p:spPr>
        <p:txBody>
          <a:bodyPr wrap="square">
            <a:spAutoFit/>
          </a:bodyPr>
          <a:lstStyle/>
          <a:p>
            <a:r>
              <a:rPr lang="en-US" dirty="0"/>
              <a:t>Example: </a:t>
            </a:r>
            <a:r>
              <a:rPr lang="en-US" dirty="0">
                <a:hlinkClick r:id="rId3"/>
              </a:rPr>
              <a:t>https://www.youtube.com/watch?v=7ESK5SaP-bc</a:t>
            </a:r>
            <a:br>
              <a:rPr lang="en-US" dirty="0"/>
            </a:br>
            <a:r>
              <a:rPr lang="en-US" dirty="0"/>
              <a:t>(Watch first three minutes.)</a:t>
            </a:r>
          </a:p>
        </p:txBody>
      </p:sp>
    </p:spTree>
    <p:extLst>
      <p:ext uri="{BB962C8B-B14F-4D97-AF65-F5344CB8AC3E}">
        <p14:creationId xmlns:p14="http://schemas.microsoft.com/office/powerpoint/2010/main" val="390313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0515600" cy="6471920"/>
          </a:xfrm>
        </p:spPr>
        <p:txBody>
          <a:bodyPr>
            <a:normAutofit/>
          </a:bodyPr>
          <a:lstStyle/>
          <a:p>
            <a:r>
              <a:rPr lang="en-US" sz="9600" b="1" dirty="0"/>
              <a:t>M</a:t>
            </a:r>
            <a:r>
              <a:rPr lang="en-US" sz="9600" dirty="0"/>
              <a:t>arkov</a:t>
            </a:r>
            <a:br>
              <a:rPr lang="en-US" sz="9600" dirty="0"/>
            </a:br>
            <a:r>
              <a:rPr lang="en-US" sz="9600" b="1" dirty="0"/>
              <a:t>c</a:t>
            </a:r>
            <a:r>
              <a:rPr lang="en-US" sz="9600" dirty="0"/>
              <a:t>hain</a:t>
            </a:r>
            <a:br>
              <a:rPr lang="en-US" sz="9600" dirty="0"/>
            </a:br>
            <a:r>
              <a:rPr lang="en-US" sz="9600" b="1" dirty="0">
                <a:solidFill>
                  <a:schemeClr val="bg1">
                    <a:lumMod val="95000"/>
                  </a:schemeClr>
                </a:solidFill>
              </a:rPr>
              <a:t>M</a:t>
            </a:r>
            <a:r>
              <a:rPr lang="en-US" sz="9600" dirty="0">
                <a:solidFill>
                  <a:schemeClr val="bg1">
                    <a:lumMod val="95000"/>
                  </a:schemeClr>
                </a:solidFill>
              </a:rPr>
              <a:t>onte</a:t>
            </a:r>
            <a:br>
              <a:rPr lang="en-US" sz="9600" dirty="0">
                <a:solidFill>
                  <a:schemeClr val="bg1">
                    <a:lumMod val="95000"/>
                  </a:schemeClr>
                </a:solidFill>
              </a:rPr>
            </a:br>
            <a:r>
              <a:rPr lang="en-US" sz="9600" b="1" dirty="0">
                <a:solidFill>
                  <a:schemeClr val="bg1">
                    <a:lumMod val="95000"/>
                  </a:schemeClr>
                </a:solidFill>
              </a:rPr>
              <a:t>C</a:t>
            </a:r>
            <a:r>
              <a:rPr lang="en-US" sz="9600" dirty="0">
                <a:solidFill>
                  <a:schemeClr val="bg1">
                    <a:lumMod val="95000"/>
                  </a:schemeClr>
                </a:solidFill>
              </a:rPr>
              <a:t>arlo</a:t>
            </a:r>
            <a:br>
              <a:rPr lang="en-US" sz="9600" dirty="0">
                <a:solidFill>
                  <a:schemeClr val="bg1">
                    <a:lumMod val="95000"/>
                  </a:schemeClr>
                </a:solidFill>
              </a:rPr>
            </a:br>
            <a:r>
              <a:rPr lang="en-US" sz="4000" dirty="0">
                <a:solidFill>
                  <a:schemeClr val="bg1">
                    <a:lumMod val="95000"/>
                  </a:schemeClr>
                </a:solidFill>
              </a:rPr>
              <a:t>(simulation)</a:t>
            </a:r>
            <a:endParaRPr lang="en-US" sz="9600" dirty="0">
              <a:solidFill>
                <a:schemeClr val="bg1">
                  <a:lumMod val="95000"/>
                </a:schemeClr>
              </a:solidFill>
            </a:endParaRPr>
          </a:p>
        </p:txBody>
      </p:sp>
      <p:sp>
        <p:nvSpPr>
          <p:cNvPr id="3" name="Rectangle 2">
            <a:extLst>
              <a:ext uri="{FF2B5EF4-FFF2-40B4-BE49-F238E27FC236}">
                <a16:creationId xmlns:a16="http://schemas.microsoft.com/office/drawing/2014/main" id="{49294A69-A8BD-4493-9CBC-C9DEF4255DCC}"/>
              </a:ext>
            </a:extLst>
          </p:cNvPr>
          <p:cNvSpPr/>
          <p:nvPr/>
        </p:nvSpPr>
        <p:spPr>
          <a:xfrm>
            <a:off x="4185920" y="687100"/>
            <a:ext cx="7740654" cy="3046988"/>
          </a:xfrm>
          <a:prstGeom prst="rect">
            <a:avLst/>
          </a:prstGeom>
        </p:spPr>
        <p:txBody>
          <a:bodyPr wrap="square">
            <a:spAutoFit/>
          </a:bodyPr>
          <a:lstStyle/>
          <a:p>
            <a:r>
              <a:rPr lang="en-US" sz="3200" dirty="0"/>
              <a:t>A stochastic (</a:t>
            </a:r>
            <a:r>
              <a:rPr lang="en-US" sz="3200" dirty="0" err="1"/>
              <a:t>randomish</a:t>
            </a:r>
            <a:r>
              <a:rPr lang="en-US" sz="3200" dirty="0"/>
              <a:t>) process where a single randomization is dependent on the one previous step.</a:t>
            </a:r>
          </a:p>
          <a:p>
            <a:endParaRPr lang="en-US" sz="3200" dirty="0"/>
          </a:p>
          <a:p>
            <a:r>
              <a:rPr lang="en-US" sz="3200" dirty="0"/>
              <a:t>A systematic way of using a Monte-Carlo simulation.</a:t>
            </a:r>
          </a:p>
        </p:txBody>
      </p:sp>
      <p:sp>
        <p:nvSpPr>
          <p:cNvPr id="4" name="Rectangle 3">
            <a:extLst>
              <a:ext uri="{FF2B5EF4-FFF2-40B4-BE49-F238E27FC236}">
                <a16:creationId xmlns:a16="http://schemas.microsoft.com/office/drawing/2014/main" id="{77342018-5323-4ED5-817A-CD7E2DDF9E60}"/>
              </a:ext>
            </a:extLst>
          </p:cNvPr>
          <p:cNvSpPr/>
          <p:nvPr/>
        </p:nvSpPr>
        <p:spPr>
          <a:xfrm>
            <a:off x="4439920" y="4734560"/>
            <a:ext cx="7420607" cy="659785"/>
          </a:xfrm>
          <a:prstGeom prst="rect">
            <a:avLst/>
          </a:prstGeom>
        </p:spPr>
        <p:txBody>
          <a:bodyPr wrap="square">
            <a:spAutoFit/>
          </a:bodyPr>
          <a:lstStyle/>
          <a:p>
            <a:r>
              <a:rPr lang="en-US" dirty="0"/>
              <a:t>Example: </a:t>
            </a:r>
            <a:r>
              <a:rPr lang="en-US" dirty="0">
                <a:hlinkClick r:id="rId3"/>
              </a:rPr>
              <a:t>https://www.youtube.com/watch?v=7ESK5SaP-bc</a:t>
            </a:r>
            <a:br>
              <a:rPr lang="en-US" dirty="0"/>
            </a:br>
            <a:r>
              <a:rPr lang="en-US" dirty="0"/>
              <a:t>(Watch first three minutes.)</a:t>
            </a:r>
          </a:p>
        </p:txBody>
      </p:sp>
    </p:spTree>
    <p:extLst>
      <p:ext uri="{BB962C8B-B14F-4D97-AF65-F5344CB8AC3E}">
        <p14:creationId xmlns:p14="http://schemas.microsoft.com/office/powerpoint/2010/main" val="152291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0515600" cy="6471920"/>
          </a:xfrm>
        </p:spPr>
        <p:txBody>
          <a:bodyPr>
            <a:normAutofit/>
          </a:bodyPr>
          <a:lstStyle/>
          <a:p>
            <a:r>
              <a:rPr lang="en-US" sz="9600" b="1" dirty="0"/>
              <a:t>M</a:t>
            </a:r>
            <a:r>
              <a:rPr lang="en-US" sz="9600" dirty="0"/>
              <a:t>arkov</a:t>
            </a:r>
            <a:br>
              <a:rPr lang="en-US" sz="9600" dirty="0"/>
            </a:br>
            <a:r>
              <a:rPr lang="en-US" sz="9600" b="1" dirty="0"/>
              <a:t>c</a:t>
            </a:r>
            <a:r>
              <a:rPr lang="en-US" sz="9600" dirty="0"/>
              <a:t>hain</a:t>
            </a:r>
            <a:br>
              <a:rPr lang="en-US" sz="9600" dirty="0"/>
            </a:br>
            <a:r>
              <a:rPr lang="en-US" sz="9600" b="1" dirty="0"/>
              <a:t>M</a:t>
            </a:r>
            <a:r>
              <a:rPr lang="en-US" sz="9600" dirty="0"/>
              <a:t>onte</a:t>
            </a:r>
            <a:br>
              <a:rPr lang="en-US" sz="9600" dirty="0"/>
            </a:br>
            <a:r>
              <a:rPr lang="en-US" sz="9600" b="1" dirty="0"/>
              <a:t>C</a:t>
            </a:r>
            <a:r>
              <a:rPr lang="en-US" sz="9600" dirty="0"/>
              <a:t>arlo</a:t>
            </a:r>
            <a:br>
              <a:rPr lang="en-US" sz="9600" dirty="0"/>
            </a:br>
            <a:r>
              <a:rPr lang="en-US" sz="4000" dirty="0"/>
              <a:t>(simulation)</a:t>
            </a:r>
            <a:endParaRPr lang="en-US" sz="9600" dirty="0"/>
          </a:p>
        </p:txBody>
      </p:sp>
      <p:sp>
        <p:nvSpPr>
          <p:cNvPr id="3" name="Rectangle 2">
            <a:extLst>
              <a:ext uri="{FF2B5EF4-FFF2-40B4-BE49-F238E27FC236}">
                <a16:creationId xmlns:a16="http://schemas.microsoft.com/office/drawing/2014/main" id="{49294A69-A8BD-4493-9CBC-C9DEF4255DCC}"/>
              </a:ext>
            </a:extLst>
          </p:cNvPr>
          <p:cNvSpPr/>
          <p:nvPr/>
        </p:nvSpPr>
        <p:spPr>
          <a:xfrm>
            <a:off x="4185920" y="687100"/>
            <a:ext cx="7740654" cy="2554545"/>
          </a:xfrm>
          <a:prstGeom prst="rect">
            <a:avLst/>
          </a:prstGeom>
        </p:spPr>
        <p:txBody>
          <a:bodyPr wrap="square">
            <a:spAutoFit/>
          </a:bodyPr>
          <a:lstStyle/>
          <a:p>
            <a:r>
              <a:rPr lang="en-US" sz="3200" dirty="0"/>
              <a:t>A randomization simulation where a single randomization is dependent on the one previous step with the goal of estimating an unknown parameter (or series of parameters).</a:t>
            </a:r>
          </a:p>
        </p:txBody>
      </p:sp>
      <p:sp>
        <p:nvSpPr>
          <p:cNvPr id="4" name="Rectangle 3">
            <a:extLst>
              <a:ext uri="{FF2B5EF4-FFF2-40B4-BE49-F238E27FC236}">
                <a16:creationId xmlns:a16="http://schemas.microsoft.com/office/drawing/2014/main" id="{77342018-5323-4ED5-817A-CD7E2DDF9E60}"/>
              </a:ext>
            </a:extLst>
          </p:cNvPr>
          <p:cNvSpPr/>
          <p:nvPr/>
        </p:nvSpPr>
        <p:spPr>
          <a:xfrm>
            <a:off x="4439921" y="4734560"/>
            <a:ext cx="4846320" cy="646331"/>
          </a:xfrm>
          <a:prstGeom prst="rect">
            <a:avLst/>
          </a:prstGeom>
        </p:spPr>
        <p:txBody>
          <a:bodyPr wrap="square">
            <a:spAutoFit/>
          </a:bodyPr>
          <a:lstStyle/>
          <a:p>
            <a:r>
              <a:rPr lang="en-US" dirty="0"/>
              <a:t>Can you code an MCMC to find the maximum likelihood parameter space of a model?</a:t>
            </a:r>
          </a:p>
        </p:txBody>
      </p:sp>
    </p:spTree>
    <p:extLst>
      <p:ext uri="{BB962C8B-B14F-4D97-AF65-F5344CB8AC3E}">
        <p14:creationId xmlns:p14="http://schemas.microsoft.com/office/powerpoint/2010/main" val="704067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A3BB-EABB-4E7E-AACD-AEF69308F5BB}"/>
              </a:ext>
            </a:extLst>
          </p:cNvPr>
          <p:cNvSpPr>
            <a:spLocks noGrp="1"/>
          </p:cNvSpPr>
          <p:nvPr>
            <p:ph type="title"/>
          </p:nvPr>
        </p:nvSpPr>
        <p:spPr>
          <a:xfrm>
            <a:off x="0" y="0"/>
            <a:ext cx="12192000" cy="1808480"/>
          </a:xfrm>
        </p:spPr>
        <p:txBody>
          <a:bodyPr>
            <a:normAutofit fontScale="90000"/>
          </a:bodyPr>
          <a:lstStyle/>
          <a:p>
            <a:pPr algn="ctr"/>
            <a:r>
              <a:rPr lang="en-US" sz="4000" b="1" dirty="0"/>
              <a:t>Markov chain Monte Carlo for maximizing the likelihood of a phylogenetic tree </a:t>
            </a:r>
            <a:br>
              <a:rPr lang="en-US" sz="5400" b="1" dirty="0"/>
            </a:br>
            <a:r>
              <a:rPr lang="en-US" sz="5400" b="1" dirty="0"/>
              <a:t>(ML MCMC)</a:t>
            </a:r>
          </a:p>
        </p:txBody>
      </p:sp>
      <p:sp>
        <p:nvSpPr>
          <p:cNvPr id="44" name="Rectangle 43">
            <a:extLst>
              <a:ext uri="{FF2B5EF4-FFF2-40B4-BE49-F238E27FC236}">
                <a16:creationId xmlns:a16="http://schemas.microsoft.com/office/drawing/2014/main" id="{7E3C74C0-5C6D-4DF8-A31C-E47557EA3BCB}"/>
              </a:ext>
            </a:extLst>
          </p:cNvPr>
          <p:cNvSpPr/>
          <p:nvPr/>
        </p:nvSpPr>
        <p:spPr>
          <a:xfrm>
            <a:off x="7054666" y="3265438"/>
            <a:ext cx="4993904" cy="2308324"/>
          </a:xfrm>
          <a:prstGeom prst="rect">
            <a:avLst/>
          </a:prstGeom>
        </p:spPr>
        <p:txBody>
          <a:bodyPr wrap="square">
            <a:spAutoFit/>
          </a:bodyPr>
          <a:lstStyle/>
          <a:p>
            <a:r>
              <a:rPr lang="en-US" sz="3600" dirty="0"/>
              <a:t>If we have three species (A, B &amp; C), how do we know the relationships between them?</a:t>
            </a:r>
          </a:p>
        </p:txBody>
      </p:sp>
      <p:sp>
        <p:nvSpPr>
          <p:cNvPr id="45" name="Rectangle 44">
            <a:extLst>
              <a:ext uri="{FF2B5EF4-FFF2-40B4-BE49-F238E27FC236}">
                <a16:creationId xmlns:a16="http://schemas.microsoft.com/office/drawing/2014/main" id="{847BDD88-38F3-4D56-BAB6-7D969401D1C0}"/>
              </a:ext>
            </a:extLst>
          </p:cNvPr>
          <p:cNvSpPr/>
          <p:nvPr/>
        </p:nvSpPr>
        <p:spPr>
          <a:xfrm>
            <a:off x="2814596" y="2157442"/>
            <a:ext cx="3720890" cy="4339650"/>
          </a:xfrm>
          <a:prstGeom prst="rect">
            <a:avLst/>
          </a:prstGeom>
        </p:spPr>
        <p:txBody>
          <a:bodyPr wrap="none">
            <a:spAutoFit/>
          </a:bodyPr>
          <a:lstStyle/>
          <a:p>
            <a:r>
              <a:rPr lang="en-US" sz="7200" dirty="0"/>
              <a:t>Species A</a:t>
            </a:r>
          </a:p>
          <a:p>
            <a:endParaRPr lang="en-US" sz="5400" dirty="0"/>
          </a:p>
          <a:p>
            <a:r>
              <a:rPr lang="en-US" sz="7200" dirty="0"/>
              <a:t>Species B</a:t>
            </a:r>
          </a:p>
          <a:p>
            <a:r>
              <a:rPr lang="en-US" sz="7200" dirty="0"/>
              <a:t>Species C</a:t>
            </a:r>
          </a:p>
        </p:txBody>
      </p:sp>
      <p:grpSp>
        <p:nvGrpSpPr>
          <p:cNvPr id="46" name="Group 45">
            <a:extLst>
              <a:ext uri="{FF2B5EF4-FFF2-40B4-BE49-F238E27FC236}">
                <a16:creationId xmlns:a16="http://schemas.microsoft.com/office/drawing/2014/main" id="{A0C829AA-BE97-416F-8B6E-BC9DB757CF11}"/>
              </a:ext>
            </a:extLst>
          </p:cNvPr>
          <p:cNvGrpSpPr/>
          <p:nvPr/>
        </p:nvGrpSpPr>
        <p:grpSpPr>
          <a:xfrm>
            <a:off x="483990" y="2023879"/>
            <a:ext cx="2407177" cy="4852179"/>
            <a:chOff x="483990" y="2023879"/>
            <a:chExt cx="2407177" cy="4852179"/>
          </a:xfrm>
        </p:grpSpPr>
        <p:pic>
          <p:nvPicPr>
            <p:cNvPr id="8194" name="Picture 2" descr="Strepsiptera ~ Everything You Need to Know with Photos ...">
              <a:extLst>
                <a:ext uri="{FF2B5EF4-FFF2-40B4-BE49-F238E27FC236}">
                  <a16:creationId xmlns:a16="http://schemas.microsoft.com/office/drawing/2014/main" id="{319C0E7C-F5EB-484A-9A4C-5A9F2C9C6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986" y="2023879"/>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ile:Long nosed weevil edit.jpg - Wikipedia">
              <a:extLst>
                <a:ext uri="{FF2B5EF4-FFF2-40B4-BE49-F238E27FC236}">
                  <a16:creationId xmlns:a16="http://schemas.microsoft.com/office/drawing/2014/main" id="{4CAA04AF-9AC9-4BB9-AE20-4FD36497B8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990" y="5270778"/>
              <a:ext cx="2407177" cy="160528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yrtus gibbus (Acroceridae - Small-headed Flies) | Small ...">
              <a:extLst>
                <a:ext uri="{FF2B5EF4-FFF2-40B4-BE49-F238E27FC236}">
                  <a16:creationId xmlns:a16="http://schemas.microsoft.com/office/drawing/2014/main" id="{37E6085B-4176-4A6A-A1C8-DFADFDCED6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46918" y="3917940"/>
              <a:ext cx="1643254" cy="13528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434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247"/>
          <p:cNvSpPr/>
          <p:nvPr/>
        </p:nvSpPr>
        <p:spPr>
          <a:xfrm>
            <a:off x="1752600" y="1"/>
            <a:ext cx="8610600" cy="120032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rPr lang="en-US" sz="3600" dirty="0"/>
              <a:t>Figuring out which hypothesis is best can be  one of the most difficult problems in biology</a:t>
            </a:r>
            <a:endParaRPr sz="3600" dirty="0"/>
          </a:p>
        </p:txBody>
      </p:sp>
      <p:grpSp>
        <p:nvGrpSpPr>
          <p:cNvPr id="3" name="Group 2">
            <a:extLst>
              <a:ext uri="{FF2B5EF4-FFF2-40B4-BE49-F238E27FC236}">
                <a16:creationId xmlns:a16="http://schemas.microsoft.com/office/drawing/2014/main" id="{C941C6A9-9F76-49C1-8380-601D0B3DBE9E}"/>
              </a:ext>
            </a:extLst>
          </p:cNvPr>
          <p:cNvGrpSpPr/>
          <p:nvPr/>
        </p:nvGrpSpPr>
        <p:grpSpPr>
          <a:xfrm>
            <a:off x="423714" y="3981862"/>
            <a:ext cx="3962681" cy="2246770"/>
            <a:chOff x="6865154" y="2239140"/>
            <a:chExt cx="3962681" cy="2246770"/>
          </a:xfrm>
        </p:grpSpPr>
        <p:grpSp>
          <p:nvGrpSpPr>
            <p:cNvPr id="40" name="Group 39"/>
            <p:cNvGrpSpPr/>
            <p:nvPr/>
          </p:nvGrpSpPr>
          <p:grpSpPr>
            <a:xfrm>
              <a:off x="6865154" y="2574441"/>
              <a:ext cx="2457450" cy="1280746"/>
              <a:chOff x="2362200" y="1981200"/>
              <a:chExt cx="5257800" cy="2895600"/>
            </a:xfrm>
          </p:grpSpPr>
          <p:cxnSp>
            <p:nvCxnSpPr>
              <p:cNvPr id="41" name="Straight Connector 40"/>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61" name="Rectangle 60"/>
            <p:cNvSpPr/>
            <p:nvPr/>
          </p:nvSpPr>
          <p:spPr>
            <a:xfrm>
              <a:off x="9300788" y="2323755"/>
              <a:ext cx="393056" cy="523220"/>
            </a:xfrm>
            <a:prstGeom prst="rect">
              <a:avLst/>
            </a:prstGeom>
          </p:spPr>
          <p:txBody>
            <a:bodyPr wrap="none">
              <a:spAutoFit/>
            </a:bodyPr>
            <a:lstStyle/>
            <a:p>
              <a:r>
                <a:rPr lang="en-US" sz="2800" dirty="0"/>
                <a:t>A</a:t>
              </a:r>
            </a:p>
          </p:txBody>
        </p:sp>
        <p:sp>
          <p:nvSpPr>
            <p:cNvPr id="62" name="Rectangle 61"/>
            <p:cNvSpPr/>
            <p:nvPr/>
          </p:nvSpPr>
          <p:spPr>
            <a:xfrm>
              <a:off x="9304796" y="2964128"/>
              <a:ext cx="380232" cy="523220"/>
            </a:xfrm>
            <a:prstGeom prst="rect">
              <a:avLst/>
            </a:prstGeom>
          </p:spPr>
          <p:txBody>
            <a:bodyPr wrap="none">
              <a:spAutoFit/>
            </a:bodyPr>
            <a:lstStyle/>
            <a:p>
              <a:r>
                <a:rPr lang="en-US" sz="2800" dirty="0"/>
                <a:t>B</a:t>
              </a:r>
            </a:p>
          </p:txBody>
        </p:sp>
        <p:sp>
          <p:nvSpPr>
            <p:cNvPr id="63" name="Rectangle 62"/>
            <p:cNvSpPr/>
            <p:nvPr/>
          </p:nvSpPr>
          <p:spPr>
            <a:xfrm>
              <a:off x="9288125" y="3633177"/>
              <a:ext cx="375424" cy="523220"/>
            </a:xfrm>
            <a:prstGeom prst="rect">
              <a:avLst/>
            </a:prstGeom>
          </p:spPr>
          <p:txBody>
            <a:bodyPr wrap="none">
              <a:spAutoFit/>
            </a:bodyPr>
            <a:lstStyle/>
            <a:p>
              <a:r>
                <a:rPr lang="en-US" sz="2800" dirty="0"/>
                <a:t>C</a:t>
              </a:r>
            </a:p>
          </p:txBody>
        </p:sp>
        <p:grpSp>
          <p:nvGrpSpPr>
            <p:cNvPr id="2" name="Group 1">
              <a:extLst>
                <a:ext uri="{FF2B5EF4-FFF2-40B4-BE49-F238E27FC236}">
                  <a16:creationId xmlns:a16="http://schemas.microsoft.com/office/drawing/2014/main" id="{94C04E52-B34D-48A3-9777-051D532B6F2F}"/>
                </a:ext>
              </a:extLst>
            </p:cNvPr>
            <p:cNvGrpSpPr/>
            <p:nvPr/>
          </p:nvGrpSpPr>
          <p:grpSpPr>
            <a:xfrm>
              <a:off x="9663549" y="2239140"/>
              <a:ext cx="1164286" cy="2246770"/>
              <a:chOff x="9534193" y="2005820"/>
              <a:chExt cx="2407177" cy="4852179"/>
            </a:xfrm>
          </p:grpSpPr>
          <p:pic>
            <p:nvPicPr>
              <p:cNvPr id="49" name="Picture 2" descr="Strepsiptera ~ Everything You Need to Know with Photos ...">
                <a:extLst>
                  <a:ext uri="{FF2B5EF4-FFF2-40B4-BE49-F238E27FC236}">
                    <a16:creationId xmlns:a16="http://schemas.microsoft.com/office/drawing/2014/main" id="{2E003594-4E19-42A3-9D59-1A8FEF146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File:Long nosed weevil edit.jpg - Wikipedia">
                <a:extLst>
                  <a:ext uri="{FF2B5EF4-FFF2-40B4-BE49-F238E27FC236}">
                    <a16:creationId xmlns:a16="http://schemas.microsoft.com/office/drawing/2014/main" id="{B032CEDC-E53B-42F6-A981-9BB6BD254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193" y="5252719"/>
                <a:ext cx="2407177" cy="160528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Cyrtus gibbus (Acroceridae - Small-headed Flies) | Small ...">
                <a:extLst>
                  <a:ext uri="{FF2B5EF4-FFF2-40B4-BE49-F238E27FC236}">
                    <a16:creationId xmlns:a16="http://schemas.microsoft.com/office/drawing/2014/main" id="{F9344E12-7F79-40D5-B77F-EABFCECF15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97121" y="3899881"/>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6" name="Rectangle 105">
            <a:extLst>
              <a:ext uri="{FF2B5EF4-FFF2-40B4-BE49-F238E27FC236}">
                <a16:creationId xmlns:a16="http://schemas.microsoft.com/office/drawing/2014/main" id="{619251B4-64F4-4849-95F9-EC0653BD0E41}"/>
              </a:ext>
            </a:extLst>
          </p:cNvPr>
          <p:cNvSpPr/>
          <p:nvPr/>
        </p:nvSpPr>
        <p:spPr>
          <a:xfrm>
            <a:off x="0" y="1306479"/>
            <a:ext cx="10168894" cy="1569660"/>
          </a:xfrm>
          <a:prstGeom prst="rect">
            <a:avLst/>
          </a:prstGeom>
        </p:spPr>
        <p:txBody>
          <a:bodyPr wrap="square">
            <a:spAutoFit/>
          </a:bodyPr>
          <a:lstStyle/>
          <a:p>
            <a:r>
              <a:rPr lang="en-US" sz="3200" dirty="0"/>
              <a:t>Step 1: </a:t>
            </a:r>
            <a:r>
              <a:rPr lang="en-US" sz="3200" u="sng" dirty="0"/>
              <a:t>Randomly</a:t>
            </a:r>
            <a:r>
              <a:rPr lang="en-US" sz="3200" dirty="0"/>
              <a:t> pick a tree</a:t>
            </a:r>
          </a:p>
          <a:p>
            <a:r>
              <a:rPr lang="en-US" sz="3200" dirty="0"/>
              <a:t>Step 2: Calculate likelihood.</a:t>
            </a:r>
          </a:p>
          <a:p>
            <a:r>
              <a:rPr lang="en-US" sz="3200" dirty="0"/>
              <a:t>Step 3: Repeat with a new tree similar to the previous tree. </a:t>
            </a:r>
          </a:p>
        </p:txBody>
      </p:sp>
      <p:cxnSp>
        <p:nvCxnSpPr>
          <p:cNvPr id="5" name="Straight Arrow Connector 4">
            <a:extLst>
              <a:ext uri="{FF2B5EF4-FFF2-40B4-BE49-F238E27FC236}">
                <a16:creationId xmlns:a16="http://schemas.microsoft.com/office/drawing/2014/main" id="{A320E1C6-D2FC-4A9B-8995-C82589EE1A16}"/>
              </a:ext>
            </a:extLst>
          </p:cNvPr>
          <p:cNvCxnSpPr/>
          <p:nvPr/>
        </p:nvCxnSpPr>
        <p:spPr>
          <a:xfrm>
            <a:off x="4785360" y="4968460"/>
            <a:ext cx="1645920"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8DA37C51-03A1-48E4-8A7C-79A016F7A2D7}"/>
              </a:ext>
            </a:extLst>
          </p:cNvPr>
          <p:cNvGrpSpPr/>
          <p:nvPr/>
        </p:nvGrpSpPr>
        <p:grpSpPr>
          <a:xfrm>
            <a:off x="6942793" y="3794760"/>
            <a:ext cx="4011241" cy="2128269"/>
            <a:chOff x="2389175" y="2299195"/>
            <a:chExt cx="4011241" cy="2128269"/>
          </a:xfrm>
        </p:grpSpPr>
        <p:grpSp>
          <p:nvGrpSpPr>
            <p:cNvPr id="108" name="Group 107">
              <a:extLst>
                <a:ext uri="{FF2B5EF4-FFF2-40B4-BE49-F238E27FC236}">
                  <a16:creationId xmlns:a16="http://schemas.microsoft.com/office/drawing/2014/main" id="{00BDCBC3-C986-4821-88F9-87074747E53E}"/>
                </a:ext>
              </a:extLst>
            </p:cNvPr>
            <p:cNvGrpSpPr/>
            <p:nvPr/>
          </p:nvGrpSpPr>
          <p:grpSpPr>
            <a:xfrm>
              <a:off x="2389175" y="2349156"/>
              <a:ext cx="2851482" cy="1843515"/>
              <a:chOff x="834335" y="1721798"/>
              <a:chExt cx="2851482" cy="1843515"/>
            </a:xfrm>
          </p:grpSpPr>
          <p:grpSp>
            <p:nvGrpSpPr>
              <p:cNvPr id="113" name="Group 112">
                <a:extLst>
                  <a:ext uri="{FF2B5EF4-FFF2-40B4-BE49-F238E27FC236}">
                    <a16:creationId xmlns:a16="http://schemas.microsoft.com/office/drawing/2014/main" id="{80489812-77C2-4C1D-AC33-DDFEAB86FBF1}"/>
                  </a:ext>
                </a:extLst>
              </p:cNvPr>
              <p:cNvGrpSpPr/>
              <p:nvPr/>
            </p:nvGrpSpPr>
            <p:grpSpPr>
              <a:xfrm>
                <a:off x="834335" y="2003182"/>
                <a:ext cx="2457450" cy="1280746"/>
                <a:chOff x="2362200" y="1981200"/>
                <a:chExt cx="5257800" cy="2895600"/>
              </a:xfrm>
            </p:grpSpPr>
            <p:cxnSp>
              <p:nvCxnSpPr>
                <p:cNvPr id="117" name="Straight Connector 116">
                  <a:extLst>
                    <a:ext uri="{FF2B5EF4-FFF2-40B4-BE49-F238E27FC236}">
                      <a16:creationId xmlns:a16="http://schemas.microsoft.com/office/drawing/2014/main" id="{85D85567-8ABF-41CB-97F6-7B972994ED4A}"/>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25D1E9D1-2349-402C-BDB9-FE2DA1A77930}"/>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F8913193-46AC-42B6-A0CC-5674093B5F3D}"/>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BC13CEC5-FB3D-4D27-AFE7-6328735BC593}"/>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1" name="Straight Connector 120">
                  <a:extLst>
                    <a:ext uri="{FF2B5EF4-FFF2-40B4-BE49-F238E27FC236}">
                      <a16:creationId xmlns:a16="http://schemas.microsoft.com/office/drawing/2014/main" id="{95DDD3C9-E01B-4A43-A0E9-EF7D75CB0433}"/>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380E8C1F-9CEA-4687-966D-8185994DE2CC}"/>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3" name="Straight Connector 122">
                  <a:extLst>
                    <a:ext uri="{FF2B5EF4-FFF2-40B4-BE49-F238E27FC236}">
                      <a16:creationId xmlns:a16="http://schemas.microsoft.com/office/drawing/2014/main" id="{7B216CF1-052B-4866-9842-598501D2FDE1}"/>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7E30B161-29E1-4690-B34E-751560809B04}"/>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14" name="Rectangle 113">
                <a:extLst>
                  <a:ext uri="{FF2B5EF4-FFF2-40B4-BE49-F238E27FC236}">
                    <a16:creationId xmlns:a16="http://schemas.microsoft.com/office/drawing/2014/main" id="{50610D7B-6C24-48CD-A12E-1023337C9EAE}"/>
                  </a:ext>
                </a:extLst>
              </p:cNvPr>
              <p:cNvSpPr/>
              <p:nvPr/>
            </p:nvSpPr>
            <p:spPr>
              <a:xfrm>
                <a:off x="3292761" y="1721798"/>
                <a:ext cx="393056" cy="523220"/>
              </a:xfrm>
              <a:prstGeom prst="rect">
                <a:avLst/>
              </a:prstGeom>
            </p:spPr>
            <p:txBody>
              <a:bodyPr wrap="none">
                <a:spAutoFit/>
              </a:bodyPr>
              <a:lstStyle/>
              <a:p>
                <a:r>
                  <a:rPr lang="en-US" sz="2800" dirty="0"/>
                  <a:t>A</a:t>
                </a:r>
              </a:p>
            </p:txBody>
          </p:sp>
          <p:sp>
            <p:nvSpPr>
              <p:cNvPr id="115" name="Rectangle 114">
                <a:extLst>
                  <a:ext uri="{FF2B5EF4-FFF2-40B4-BE49-F238E27FC236}">
                    <a16:creationId xmlns:a16="http://schemas.microsoft.com/office/drawing/2014/main" id="{3B9D616A-13F5-4E3F-BBC5-894D41978A31}"/>
                  </a:ext>
                </a:extLst>
              </p:cNvPr>
              <p:cNvSpPr/>
              <p:nvPr/>
            </p:nvSpPr>
            <p:spPr>
              <a:xfrm>
                <a:off x="3291784" y="3042093"/>
                <a:ext cx="380232" cy="523220"/>
              </a:xfrm>
              <a:prstGeom prst="rect">
                <a:avLst/>
              </a:prstGeom>
            </p:spPr>
            <p:txBody>
              <a:bodyPr wrap="none">
                <a:spAutoFit/>
              </a:bodyPr>
              <a:lstStyle/>
              <a:p>
                <a:r>
                  <a:rPr lang="en-US" sz="2800" dirty="0"/>
                  <a:t>B</a:t>
                </a:r>
              </a:p>
            </p:txBody>
          </p:sp>
          <p:sp>
            <p:nvSpPr>
              <p:cNvPr id="116" name="Rectangle 115">
                <a:extLst>
                  <a:ext uri="{FF2B5EF4-FFF2-40B4-BE49-F238E27FC236}">
                    <a16:creationId xmlns:a16="http://schemas.microsoft.com/office/drawing/2014/main" id="{8FC73686-910B-4754-96D2-BF49F209E771}"/>
                  </a:ext>
                </a:extLst>
              </p:cNvPr>
              <p:cNvSpPr/>
              <p:nvPr/>
            </p:nvSpPr>
            <p:spPr>
              <a:xfrm>
                <a:off x="3310393" y="2381945"/>
                <a:ext cx="375424" cy="523220"/>
              </a:xfrm>
              <a:prstGeom prst="rect">
                <a:avLst/>
              </a:prstGeom>
            </p:spPr>
            <p:txBody>
              <a:bodyPr wrap="none">
                <a:spAutoFit/>
              </a:bodyPr>
              <a:lstStyle/>
              <a:p>
                <a:r>
                  <a:rPr lang="en-US" sz="2800" dirty="0"/>
                  <a:t>C</a:t>
                </a:r>
              </a:p>
            </p:txBody>
          </p:sp>
        </p:grpSp>
        <p:grpSp>
          <p:nvGrpSpPr>
            <p:cNvPr id="109" name="Group 108">
              <a:extLst>
                <a:ext uri="{FF2B5EF4-FFF2-40B4-BE49-F238E27FC236}">
                  <a16:creationId xmlns:a16="http://schemas.microsoft.com/office/drawing/2014/main" id="{2DF4B0FC-0023-44B6-B07A-73DE656FFA63}"/>
                </a:ext>
              </a:extLst>
            </p:cNvPr>
            <p:cNvGrpSpPr/>
            <p:nvPr/>
          </p:nvGrpSpPr>
          <p:grpSpPr>
            <a:xfrm>
              <a:off x="5236130" y="2299195"/>
              <a:ext cx="1164286" cy="2128269"/>
              <a:chOff x="9518993" y="2005820"/>
              <a:chExt cx="2407177" cy="4596261"/>
            </a:xfrm>
          </p:grpSpPr>
          <p:pic>
            <p:nvPicPr>
              <p:cNvPr id="110" name="Picture 2" descr="Strepsiptera ~ Everything You Need to Know with Photos ...">
                <a:extLst>
                  <a:ext uri="{FF2B5EF4-FFF2-40B4-BE49-F238E27FC236}">
                    <a16:creationId xmlns:a16="http://schemas.microsoft.com/office/drawing/2014/main" id="{8310299C-67A4-4405-A7F7-4553D445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File:Long nosed weevil edit.jpg - Wikipedia">
                <a:extLst>
                  <a:ext uri="{FF2B5EF4-FFF2-40B4-BE49-F238E27FC236}">
                    <a16:creationId xmlns:a16="http://schemas.microsoft.com/office/drawing/2014/main" id="{7BA39E56-4AA7-4111-9684-0D955412A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Cyrtus gibbus (Acroceridae - Small-headed Flies) | Small ...">
                <a:extLst>
                  <a:ext uri="{FF2B5EF4-FFF2-40B4-BE49-F238E27FC236}">
                    <a16:creationId xmlns:a16="http://schemas.microsoft.com/office/drawing/2014/main" id="{BB822AAE-F5ED-4FEB-91B0-B47CC1835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 name="Rectangle 5">
            <a:extLst>
              <a:ext uri="{FF2B5EF4-FFF2-40B4-BE49-F238E27FC236}">
                <a16:creationId xmlns:a16="http://schemas.microsoft.com/office/drawing/2014/main" id="{E9B45A11-DB26-4083-97AA-DD0AA527B597}"/>
              </a:ext>
            </a:extLst>
          </p:cNvPr>
          <p:cNvSpPr/>
          <p:nvPr/>
        </p:nvSpPr>
        <p:spPr>
          <a:xfrm>
            <a:off x="4311203" y="3942367"/>
            <a:ext cx="2900033" cy="923330"/>
          </a:xfrm>
          <a:prstGeom prst="rect">
            <a:avLst/>
          </a:prstGeom>
        </p:spPr>
        <p:txBody>
          <a:bodyPr wrap="square">
            <a:spAutoFit/>
          </a:bodyPr>
          <a:lstStyle/>
          <a:p>
            <a:pPr marR="82550" algn="ctr">
              <a:spcBef>
                <a:spcPts val="600"/>
              </a:spcBef>
              <a:spcAft>
                <a:spcPts val="400"/>
              </a:spcAft>
            </a:pPr>
            <a:r>
              <a:rPr lang="en-US" b="1" dirty="0">
                <a:solidFill>
                  <a:srgbClr val="00B0F0"/>
                </a:solidFill>
                <a:latin typeface="Times New Roman" panose="02020603050405020304" pitchFamily="18" charset="0"/>
              </a:rPr>
              <a:t>Subtree-Pruning-</a:t>
            </a:r>
            <a:r>
              <a:rPr lang="en-US" b="1" dirty="0" err="1">
                <a:solidFill>
                  <a:srgbClr val="00B0F0"/>
                </a:solidFill>
                <a:latin typeface="Times New Roman" panose="02020603050405020304" pitchFamily="18" charset="0"/>
              </a:rPr>
              <a:t>Regrafting</a:t>
            </a:r>
            <a:r>
              <a:rPr lang="en-US" b="1" dirty="0">
                <a:solidFill>
                  <a:srgbClr val="00B0F0"/>
                </a:solidFill>
                <a:latin typeface="Times New Roman" panose="02020603050405020304" pitchFamily="18" charset="0"/>
              </a:rPr>
              <a:t> (SPR) Algorithm</a:t>
            </a:r>
          </a:p>
        </p:txBody>
      </p:sp>
    </p:spTree>
    <p:extLst>
      <p:ext uri="{BB962C8B-B14F-4D97-AF65-F5344CB8AC3E}">
        <p14:creationId xmlns:p14="http://schemas.microsoft.com/office/powerpoint/2010/main" val="2015819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4CD18AC-A31F-41A7-BDB4-9BCA4B7B8AE4}"/>
              </a:ext>
            </a:extLst>
          </p:cNvPr>
          <p:cNvGrpSpPr>
            <a:grpSpLocks noChangeAspect="1"/>
          </p:cNvGrpSpPr>
          <p:nvPr/>
        </p:nvGrpSpPr>
        <p:grpSpPr>
          <a:xfrm>
            <a:off x="1524000" y="12700"/>
            <a:ext cx="9144000" cy="6970958"/>
            <a:chOff x="0" y="12700"/>
            <a:chExt cx="9144000" cy="6970958"/>
          </a:xfrm>
        </p:grpSpPr>
        <p:grpSp>
          <p:nvGrpSpPr>
            <p:cNvPr id="9" name="Group 8">
              <a:extLst>
                <a:ext uri="{FF2B5EF4-FFF2-40B4-BE49-F238E27FC236}">
                  <a16:creationId xmlns:a16="http://schemas.microsoft.com/office/drawing/2014/main" id="{0C14DC02-C21A-4A38-A944-1FD9D5C9C754}"/>
                </a:ext>
              </a:extLst>
            </p:cNvPr>
            <p:cNvGrpSpPr>
              <a:grpSpLocks noChangeAspect="1"/>
            </p:cNvGrpSpPr>
            <p:nvPr/>
          </p:nvGrpSpPr>
          <p:grpSpPr>
            <a:xfrm>
              <a:off x="0" y="12700"/>
              <a:ext cx="6481590" cy="4932803"/>
              <a:chOff x="-4590" y="-56003"/>
              <a:chExt cx="6481590" cy="4932803"/>
            </a:xfrm>
          </p:grpSpPr>
          <p:pic>
            <p:nvPicPr>
              <p:cNvPr id="11" name="Picture 10">
                <a:extLst>
                  <a:ext uri="{FF2B5EF4-FFF2-40B4-BE49-F238E27FC236}">
                    <a16:creationId xmlns:a16="http://schemas.microsoft.com/office/drawing/2014/main" id="{6C2DF481-D964-42DA-BCA3-187B2A449A04}"/>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2" name="Group 11">
                <a:extLst>
                  <a:ext uri="{FF2B5EF4-FFF2-40B4-BE49-F238E27FC236}">
                    <a16:creationId xmlns:a16="http://schemas.microsoft.com/office/drawing/2014/main" id="{44ACB4C7-29E2-44CF-BEB1-19038CE3097F}"/>
                  </a:ext>
                </a:extLst>
              </p:cNvPr>
              <p:cNvGrpSpPr/>
              <p:nvPr/>
            </p:nvGrpSpPr>
            <p:grpSpPr>
              <a:xfrm>
                <a:off x="3048000" y="2362200"/>
                <a:ext cx="3429000" cy="2514600"/>
                <a:chOff x="4038600" y="1905000"/>
                <a:chExt cx="1905001" cy="1345405"/>
              </a:xfrm>
            </p:grpSpPr>
            <p:pic>
              <p:nvPicPr>
                <p:cNvPr id="13" name="Picture 12">
                  <a:extLst>
                    <a:ext uri="{FF2B5EF4-FFF2-40B4-BE49-F238E27FC236}">
                      <a16:creationId xmlns:a16="http://schemas.microsoft.com/office/drawing/2014/main" id="{54507107-D681-4F5D-9602-19C731713D33}"/>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14" name="Picture 13">
                  <a:extLst>
                    <a:ext uri="{FF2B5EF4-FFF2-40B4-BE49-F238E27FC236}">
                      <a16:creationId xmlns:a16="http://schemas.microsoft.com/office/drawing/2014/main" id="{8D027C1D-720C-4F22-A83B-EBFE43B7211B}"/>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4" name="Picture 3">
              <a:extLst>
                <a:ext uri="{FF2B5EF4-FFF2-40B4-BE49-F238E27FC236}">
                  <a16:creationId xmlns:a16="http://schemas.microsoft.com/office/drawing/2014/main" id="{BA3C62DE-6A13-4473-B278-BCB7CC47381A}"/>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Tree>
    <p:extLst>
      <p:ext uri="{BB962C8B-B14F-4D97-AF65-F5344CB8AC3E}">
        <p14:creationId xmlns:p14="http://schemas.microsoft.com/office/powerpoint/2010/main" val="992499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247"/>
          <p:cNvSpPr/>
          <p:nvPr/>
        </p:nvSpPr>
        <p:spPr>
          <a:xfrm>
            <a:off x="1752600" y="1"/>
            <a:ext cx="8610600" cy="120032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rPr lang="en-US" sz="3600" dirty="0"/>
              <a:t>Figuring out which hypothesis is best can be  one of the most difficult problems in biology</a:t>
            </a:r>
            <a:endParaRPr sz="3600" dirty="0"/>
          </a:p>
        </p:txBody>
      </p:sp>
      <p:sp>
        <p:nvSpPr>
          <p:cNvPr id="106" name="Rectangle 105">
            <a:extLst>
              <a:ext uri="{FF2B5EF4-FFF2-40B4-BE49-F238E27FC236}">
                <a16:creationId xmlns:a16="http://schemas.microsoft.com/office/drawing/2014/main" id="{619251B4-64F4-4849-95F9-EC0653BD0E41}"/>
              </a:ext>
            </a:extLst>
          </p:cNvPr>
          <p:cNvSpPr/>
          <p:nvPr/>
        </p:nvSpPr>
        <p:spPr>
          <a:xfrm>
            <a:off x="0" y="1306479"/>
            <a:ext cx="10168894" cy="1569660"/>
          </a:xfrm>
          <a:prstGeom prst="rect">
            <a:avLst/>
          </a:prstGeom>
        </p:spPr>
        <p:txBody>
          <a:bodyPr wrap="square">
            <a:spAutoFit/>
          </a:bodyPr>
          <a:lstStyle/>
          <a:p>
            <a:r>
              <a:rPr lang="en-US" sz="3200" dirty="0"/>
              <a:t>Step 1: </a:t>
            </a:r>
            <a:r>
              <a:rPr lang="en-US" sz="3200" u="sng" dirty="0"/>
              <a:t>Randomly</a:t>
            </a:r>
            <a:r>
              <a:rPr lang="en-US" sz="3200" dirty="0"/>
              <a:t> pick a tree</a:t>
            </a:r>
          </a:p>
          <a:p>
            <a:r>
              <a:rPr lang="en-US" sz="3200" dirty="0"/>
              <a:t>Step 2: Calculate likelihood.</a:t>
            </a:r>
          </a:p>
          <a:p>
            <a:r>
              <a:rPr lang="en-US" sz="3200" dirty="0"/>
              <a:t>Step 3: Repeat with a new tree similar to the previous tree. </a:t>
            </a:r>
          </a:p>
        </p:txBody>
      </p:sp>
      <p:cxnSp>
        <p:nvCxnSpPr>
          <p:cNvPr id="5" name="Straight Arrow Connector 4">
            <a:extLst>
              <a:ext uri="{FF2B5EF4-FFF2-40B4-BE49-F238E27FC236}">
                <a16:creationId xmlns:a16="http://schemas.microsoft.com/office/drawing/2014/main" id="{A320E1C6-D2FC-4A9B-8995-C82589EE1A16}"/>
              </a:ext>
            </a:extLst>
          </p:cNvPr>
          <p:cNvCxnSpPr/>
          <p:nvPr/>
        </p:nvCxnSpPr>
        <p:spPr>
          <a:xfrm>
            <a:off x="4785360" y="4968460"/>
            <a:ext cx="1645920"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8DA37C51-03A1-48E4-8A7C-79A016F7A2D7}"/>
              </a:ext>
            </a:extLst>
          </p:cNvPr>
          <p:cNvGrpSpPr/>
          <p:nvPr/>
        </p:nvGrpSpPr>
        <p:grpSpPr>
          <a:xfrm>
            <a:off x="440393" y="3801562"/>
            <a:ext cx="4011241" cy="2128269"/>
            <a:chOff x="2389175" y="2299195"/>
            <a:chExt cx="4011241" cy="2128269"/>
          </a:xfrm>
        </p:grpSpPr>
        <p:grpSp>
          <p:nvGrpSpPr>
            <p:cNvPr id="108" name="Group 107">
              <a:extLst>
                <a:ext uri="{FF2B5EF4-FFF2-40B4-BE49-F238E27FC236}">
                  <a16:creationId xmlns:a16="http://schemas.microsoft.com/office/drawing/2014/main" id="{00BDCBC3-C986-4821-88F9-87074747E53E}"/>
                </a:ext>
              </a:extLst>
            </p:cNvPr>
            <p:cNvGrpSpPr/>
            <p:nvPr/>
          </p:nvGrpSpPr>
          <p:grpSpPr>
            <a:xfrm>
              <a:off x="2389175" y="2349156"/>
              <a:ext cx="2851482" cy="1843515"/>
              <a:chOff x="834335" y="1721798"/>
              <a:chExt cx="2851482" cy="1843515"/>
            </a:xfrm>
          </p:grpSpPr>
          <p:grpSp>
            <p:nvGrpSpPr>
              <p:cNvPr id="113" name="Group 112">
                <a:extLst>
                  <a:ext uri="{FF2B5EF4-FFF2-40B4-BE49-F238E27FC236}">
                    <a16:creationId xmlns:a16="http://schemas.microsoft.com/office/drawing/2014/main" id="{80489812-77C2-4C1D-AC33-DDFEAB86FBF1}"/>
                  </a:ext>
                </a:extLst>
              </p:cNvPr>
              <p:cNvGrpSpPr/>
              <p:nvPr/>
            </p:nvGrpSpPr>
            <p:grpSpPr>
              <a:xfrm>
                <a:off x="834335" y="2003182"/>
                <a:ext cx="2457450" cy="1280746"/>
                <a:chOff x="2362200" y="1981200"/>
                <a:chExt cx="5257800" cy="2895600"/>
              </a:xfrm>
            </p:grpSpPr>
            <p:cxnSp>
              <p:nvCxnSpPr>
                <p:cNvPr id="117" name="Straight Connector 116">
                  <a:extLst>
                    <a:ext uri="{FF2B5EF4-FFF2-40B4-BE49-F238E27FC236}">
                      <a16:creationId xmlns:a16="http://schemas.microsoft.com/office/drawing/2014/main" id="{85D85567-8ABF-41CB-97F6-7B972994ED4A}"/>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25D1E9D1-2349-402C-BDB9-FE2DA1A77930}"/>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F8913193-46AC-42B6-A0CC-5674093B5F3D}"/>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BC13CEC5-FB3D-4D27-AFE7-6328735BC593}"/>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1" name="Straight Connector 120">
                  <a:extLst>
                    <a:ext uri="{FF2B5EF4-FFF2-40B4-BE49-F238E27FC236}">
                      <a16:creationId xmlns:a16="http://schemas.microsoft.com/office/drawing/2014/main" id="{95DDD3C9-E01B-4A43-A0E9-EF7D75CB0433}"/>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380E8C1F-9CEA-4687-966D-8185994DE2CC}"/>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3" name="Straight Connector 122">
                  <a:extLst>
                    <a:ext uri="{FF2B5EF4-FFF2-40B4-BE49-F238E27FC236}">
                      <a16:creationId xmlns:a16="http://schemas.microsoft.com/office/drawing/2014/main" id="{7B216CF1-052B-4866-9842-598501D2FDE1}"/>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7E30B161-29E1-4690-B34E-751560809B04}"/>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14" name="Rectangle 113">
                <a:extLst>
                  <a:ext uri="{FF2B5EF4-FFF2-40B4-BE49-F238E27FC236}">
                    <a16:creationId xmlns:a16="http://schemas.microsoft.com/office/drawing/2014/main" id="{50610D7B-6C24-48CD-A12E-1023337C9EAE}"/>
                  </a:ext>
                </a:extLst>
              </p:cNvPr>
              <p:cNvSpPr/>
              <p:nvPr/>
            </p:nvSpPr>
            <p:spPr>
              <a:xfrm>
                <a:off x="3292761" y="1721798"/>
                <a:ext cx="393056" cy="523220"/>
              </a:xfrm>
              <a:prstGeom prst="rect">
                <a:avLst/>
              </a:prstGeom>
            </p:spPr>
            <p:txBody>
              <a:bodyPr wrap="none">
                <a:spAutoFit/>
              </a:bodyPr>
              <a:lstStyle/>
              <a:p>
                <a:r>
                  <a:rPr lang="en-US" sz="2800" dirty="0"/>
                  <a:t>A</a:t>
                </a:r>
              </a:p>
            </p:txBody>
          </p:sp>
          <p:sp>
            <p:nvSpPr>
              <p:cNvPr id="115" name="Rectangle 114">
                <a:extLst>
                  <a:ext uri="{FF2B5EF4-FFF2-40B4-BE49-F238E27FC236}">
                    <a16:creationId xmlns:a16="http://schemas.microsoft.com/office/drawing/2014/main" id="{3B9D616A-13F5-4E3F-BBC5-894D41978A31}"/>
                  </a:ext>
                </a:extLst>
              </p:cNvPr>
              <p:cNvSpPr/>
              <p:nvPr/>
            </p:nvSpPr>
            <p:spPr>
              <a:xfrm>
                <a:off x="3291784" y="3042093"/>
                <a:ext cx="380232" cy="523220"/>
              </a:xfrm>
              <a:prstGeom prst="rect">
                <a:avLst/>
              </a:prstGeom>
            </p:spPr>
            <p:txBody>
              <a:bodyPr wrap="none">
                <a:spAutoFit/>
              </a:bodyPr>
              <a:lstStyle/>
              <a:p>
                <a:r>
                  <a:rPr lang="en-US" sz="2800" dirty="0"/>
                  <a:t>B</a:t>
                </a:r>
              </a:p>
            </p:txBody>
          </p:sp>
          <p:sp>
            <p:nvSpPr>
              <p:cNvPr id="116" name="Rectangle 115">
                <a:extLst>
                  <a:ext uri="{FF2B5EF4-FFF2-40B4-BE49-F238E27FC236}">
                    <a16:creationId xmlns:a16="http://schemas.microsoft.com/office/drawing/2014/main" id="{8FC73686-910B-4754-96D2-BF49F209E771}"/>
                  </a:ext>
                </a:extLst>
              </p:cNvPr>
              <p:cNvSpPr/>
              <p:nvPr/>
            </p:nvSpPr>
            <p:spPr>
              <a:xfrm>
                <a:off x="3310393" y="2381945"/>
                <a:ext cx="375424" cy="523220"/>
              </a:xfrm>
              <a:prstGeom prst="rect">
                <a:avLst/>
              </a:prstGeom>
            </p:spPr>
            <p:txBody>
              <a:bodyPr wrap="none">
                <a:spAutoFit/>
              </a:bodyPr>
              <a:lstStyle/>
              <a:p>
                <a:r>
                  <a:rPr lang="en-US" sz="2800" dirty="0"/>
                  <a:t>C</a:t>
                </a:r>
              </a:p>
            </p:txBody>
          </p:sp>
        </p:grpSp>
        <p:grpSp>
          <p:nvGrpSpPr>
            <p:cNvPr id="109" name="Group 108">
              <a:extLst>
                <a:ext uri="{FF2B5EF4-FFF2-40B4-BE49-F238E27FC236}">
                  <a16:creationId xmlns:a16="http://schemas.microsoft.com/office/drawing/2014/main" id="{2DF4B0FC-0023-44B6-B07A-73DE656FFA63}"/>
                </a:ext>
              </a:extLst>
            </p:cNvPr>
            <p:cNvGrpSpPr/>
            <p:nvPr/>
          </p:nvGrpSpPr>
          <p:grpSpPr>
            <a:xfrm>
              <a:off x="5236130" y="2299195"/>
              <a:ext cx="1164286" cy="2128269"/>
              <a:chOff x="9518993" y="2005820"/>
              <a:chExt cx="2407177" cy="4596261"/>
            </a:xfrm>
          </p:grpSpPr>
          <p:pic>
            <p:nvPicPr>
              <p:cNvPr id="110" name="Picture 2" descr="Strepsiptera ~ Everything You Need to Know with Photos ...">
                <a:extLst>
                  <a:ext uri="{FF2B5EF4-FFF2-40B4-BE49-F238E27FC236}">
                    <a16:creationId xmlns:a16="http://schemas.microsoft.com/office/drawing/2014/main" id="{8310299C-67A4-4405-A7F7-4553D445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File:Long nosed weevil edit.jpg - Wikipedia">
                <a:extLst>
                  <a:ext uri="{FF2B5EF4-FFF2-40B4-BE49-F238E27FC236}">
                    <a16:creationId xmlns:a16="http://schemas.microsoft.com/office/drawing/2014/main" id="{7BA39E56-4AA7-4111-9684-0D955412A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Cyrtus gibbus (Acroceridae - Small-headed Flies) | Small ...">
                <a:extLst>
                  <a:ext uri="{FF2B5EF4-FFF2-40B4-BE49-F238E27FC236}">
                    <a16:creationId xmlns:a16="http://schemas.microsoft.com/office/drawing/2014/main" id="{BB822AAE-F5ED-4FEB-91B0-B47CC1835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 name="Rectangle 5">
            <a:extLst>
              <a:ext uri="{FF2B5EF4-FFF2-40B4-BE49-F238E27FC236}">
                <a16:creationId xmlns:a16="http://schemas.microsoft.com/office/drawing/2014/main" id="{E9B45A11-DB26-4083-97AA-DD0AA527B597}"/>
              </a:ext>
            </a:extLst>
          </p:cNvPr>
          <p:cNvSpPr/>
          <p:nvPr/>
        </p:nvSpPr>
        <p:spPr>
          <a:xfrm>
            <a:off x="4311203" y="3942367"/>
            <a:ext cx="2900033" cy="923330"/>
          </a:xfrm>
          <a:prstGeom prst="rect">
            <a:avLst/>
          </a:prstGeom>
        </p:spPr>
        <p:txBody>
          <a:bodyPr wrap="square">
            <a:spAutoFit/>
          </a:bodyPr>
          <a:lstStyle/>
          <a:p>
            <a:pPr marR="82550" algn="ctr">
              <a:spcBef>
                <a:spcPts val="600"/>
              </a:spcBef>
              <a:spcAft>
                <a:spcPts val="400"/>
              </a:spcAft>
            </a:pPr>
            <a:r>
              <a:rPr lang="en-US" b="1" dirty="0">
                <a:solidFill>
                  <a:srgbClr val="00B0F0"/>
                </a:solidFill>
                <a:latin typeface="Times New Roman" panose="02020603050405020304" pitchFamily="18" charset="0"/>
              </a:rPr>
              <a:t>Subtree-Pruning-</a:t>
            </a:r>
            <a:r>
              <a:rPr lang="en-US" b="1" dirty="0" err="1">
                <a:solidFill>
                  <a:srgbClr val="00B0F0"/>
                </a:solidFill>
                <a:latin typeface="Times New Roman" panose="02020603050405020304" pitchFamily="18" charset="0"/>
              </a:rPr>
              <a:t>Regrafting</a:t>
            </a:r>
            <a:r>
              <a:rPr lang="en-US" b="1" dirty="0">
                <a:solidFill>
                  <a:srgbClr val="00B0F0"/>
                </a:solidFill>
                <a:latin typeface="Times New Roman" panose="02020603050405020304" pitchFamily="18" charset="0"/>
              </a:rPr>
              <a:t> (SPR) Algorithm</a:t>
            </a:r>
          </a:p>
        </p:txBody>
      </p:sp>
      <p:grpSp>
        <p:nvGrpSpPr>
          <p:cNvPr id="52" name="Group 51">
            <a:extLst>
              <a:ext uri="{FF2B5EF4-FFF2-40B4-BE49-F238E27FC236}">
                <a16:creationId xmlns:a16="http://schemas.microsoft.com/office/drawing/2014/main" id="{0928A916-2502-4BC3-8385-A217680DBAD3}"/>
              </a:ext>
            </a:extLst>
          </p:cNvPr>
          <p:cNvGrpSpPr/>
          <p:nvPr/>
        </p:nvGrpSpPr>
        <p:grpSpPr>
          <a:xfrm>
            <a:off x="7211236" y="3832672"/>
            <a:ext cx="4018206" cy="2171240"/>
            <a:chOff x="2325450" y="4561345"/>
            <a:chExt cx="4018206" cy="2171240"/>
          </a:xfrm>
        </p:grpSpPr>
        <p:grpSp>
          <p:nvGrpSpPr>
            <p:cNvPr id="53" name="Group 52">
              <a:extLst>
                <a:ext uri="{FF2B5EF4-FFF2-40B4-BE49-F238E27FC236}">
                  <a16:creationId xmlns:a16="http://schemas.microsoft.com/office/drawing/2014/main" id="{5BF0641B-697C-454C-9703-FFC2C2D35B59}"/>
                </a:ext>
              </a:extLst>
            </p:cNvPr>
            <p:cNvGrpSpPr/>
            <p:nvPr/>
          </p:nvGrpSpPr>
          <p:grpSpPr>
            <a:xfrm>
              <a:off x="2325450" y="4588931"/>
              <a:ext cx="2877394" cy="1835683"/>
              <a:chOff x="808423" y="3639502"/>
              <a:chExt cx="2877394" cy="1835683"/>
            </a:xfrm>
          </p:grpSpPr>
          <p:grpSp>
            <p:nvGrpSpPr>
              <p:cNvPr id="57" name="Group 56">
                <a:extLst>
                  <a:ext uri="{FF2B5EF4-FFF2-40B4-BE49-F238E27FC236}">
                    <a16:creationId xmlns:a16="http://schemas.microsoft.com/office/drawing/2014/main" id="{D97E30F2-AC76-4FBB-B247-D643B3800D97}"/>
                  </a:ext>
                </a:extLst>
              </p:cNvPr>
              <p:cNvGrpSpPr/>
              <p:nvPr/>
            </p:nvGrpSpPr>
            <p:grpSpPr>
              <a:xfrm>
                <a:off x="808423" y="3932829"/>
                <a:ext cx="2457450" cy="1280746"/>
                <a:chOff x="2362200" y="1981200"/>
                <a:chExt cx="5257800" cy="2895600"/>
              </a:xfrm>
            </p:grpSpPr>
            <p:cxnSp>
              <p:nvCxnSpPr>
                <p:cNvPr id="64" name="Straight Connector 63">
                  <a:extLst>
                    <a:ext uri="{FF2B5EF4-FFF2-40B4-BE49-F238E27FC236}">
                      <a16:creationId xmlns:a16="http://schemas.microsoft.com/office/drawing/2014/main" id="{92381E2E-13D0-4CDD-B652-D124639F080A}"/>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EEEEF23A-00B8-4CF2-B16A-91F2C99AEF43}"/>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5D887E4A-0506-4948-81DC-C546A29A2905}"/>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6F11D7E2-5DE9-41DF-9F33-8007B6A12AFB}"/>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E8A3F164-A237-400D-BA8E-C576A45BC1D4}"/>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B4C183B9-7E4D-4D66-9AF3-480C32EDA3F5}"/>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DF027276-D07E-49B5-A22F-C50D8ABC8D38}"/>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E3D54255-F864-40D4-A39E-DC238D026483}"/>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58" name="Rectangle 57">
                <a:extLst>
                  <a:ext uri="{FF2B5EF4-FFF2-40B4-BE49-F238E27FC236}">
                    <a16:creationId xmlns:a16="http://schemas.microsoft.com/office/drawing/2014/main" id="{ED76873F-631C-4045-AF1C-B56D39C6CBFC}"/>
                  </a:ext>
                </a:extLst>
              </p:cNvPr>
              <p:cNvSpPr/>
              <p:nvPr/>
            </p:nvSpPr>
            <p:spPr>
              <a:xfrm>
                <a:off x="3291784" y="4951965"/>
                <a:ext cx="393056" cy="523220"/>
              </a:xfrm>
              <a:prstGeom prst="rect">
                <a:avLst/>
              </a:prstGeom>
            </p:spPr>
            <p:txBody>
              <a:bodyPr wrap="none">
                <a:spAutoFit/>
              </a:bodyPr>
              <a:lstStyle/>
              <a:p>
                <a:r>
                  <a:rPr lang="en-US" sz="2800" dirty="0"/>
                  <a:t>A</a:t>
                </a:r>
              </a:p>
            </p:txBody>
          </p:sp>
          <p:sp>
            <p:nvSpPr>
              <p:cNvPr id="59" name="Rectangle 58">
                <a:extLst>
                  <a:ext uri="{FF2B5EF4-FFF2-40B4-BE49-F238E27FC236}">
                    <a16:creationId xmlns:a16="http://schemas.microsoft.com/office/drawing/2014/main" id="{F1E436C4-C6C5-4985-A192-880CB4960C29}"/>
                  </a:ext>
                </a:extLst>
              </p:cNvPr>
              <p:cNvSpPr/>
              <p:nvPr/>
            </p:nvSpPr>
            <p:spPr>
              <a:xfrm>
                <a:off x="3305585" y="3639502"/>
                <a:ext cx="380232" cy="523220"/>
              </a:xfrm>
              <a:prstGeom prst="rect">
                <a:avLst/>
              </a:prstGeom>
            </p:spPr>
            <p:txBody>
              <a:bodyPr wrap="none">
                <a:spAutoFit/>
              </a:bodyPr>
              <a:lstStyle/>
              <a:p>
                <a:r>
                  <a:rPr lang="en-US" sz="2800" dirty="0"/>
                  <a:t>B</a:t>
                </a:r>
              </a:p>
            </p:txBody>
          </p:sp>
          <p:sp>
            <p:nvSpPr>
              <p:cNvPr id="60" name="Rectangle 59">
                <a:extLst>
                  <a:ext uri="{FF2B5EF4-FFF2-40B4-BE49-F238E27FC236}">
                    <a16:creationId xmlns:a16="http://schemas.microsoft.com/office/drawing/2014/main" id="{B25FB45E-61D2-4FF0-8143-332F285FB750}"/>
                  </a:ext>
                </a:extLst>
              </p:cNvPr>
              <p:cNvSpPr/>
              <p:nvPr/>
            </p:nvSpPr>
            <p:spPr>
              <a:xfrm>
                <a:off x="3284481" y="4311592"/>
                <a:ext cx="375424" cy="523220"/>
              </a:xfrm>
              <a:prstGeom prst="rect">
                <a:avLst/>
              </a:prstGeom>
            </p:spPr>
            <p:txBody>
              <a:bodyPr wrap="none">
                <a:spAutoFit/>
              </a:bodyPr>
              <a:lstStyle/>
              <a:p>
                <a:r>
                  <a:rPr lang="en-US" sz="2800" dirty="0"/>
                  <a:t>C</a:t>
                </a:r>
              </a:p>
            </p:txBody>
          </p:sp>
        </p:grpSp>
        <p:pic>
          <p:nvPicPr>
            <p:cNvPr id="54" name="Picture 4" descr="File:Long nosed weevil edit.jpg - Wikipedia">
              <a:extLst>
                <a:ext uri="{FF2B5EF4-FFF2-40B4-BE49-F238E27FC236}">
                  <a16:creationId xmlns:a16="http://schemas.microsoft.com/office/drawing/2014/main" id="{4F501BDF-F975-45FF-8AE5-BC668AADD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370" y="5187768"/>
              <a:ext cx="1164286" cy="7433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yrtus gibbus (Acroceridae - Small-headed Flies) | Small ...">
              <a:extLst>
                <a:ext uri="{FF2B5EF4-FFF2-40B4-BE49-F238E27FC236}">
                  <a16:creationId xmlns:a16="http://schemas.microsoft.com/office/drawing/2014/main" id="{ED12A8FA-6AA1-45EF-A004-866A25AD77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5403276" y="4561345"/>
              <a:ext cx="794797" cy="6264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Strepsiptera ~ Everything You Need to Know with Photos ...">
              <a:extLst>
                <a:ext uri="{FF2B5EF4-FFF2-40B4-BE49-F238E27FC236}">
                  <a16:creationId xmlns:a16="http://schemas.microsoft.com/office/drawing/2014/main" id="{1D3350FD-771C-40A1-B0B6-D6B99E83C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552" y="5895180"/>
              <a:ext cx="873119" cy="8374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129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A320E1C6-D2FC-4A9B-8995-C82589EE1A16}"/>
              </a:ext>
            </a:extLst>
          </p:cNvPr>
          <p:cNvCxnSpPr/>
          <p:nvPr/>
        </p:nvCxnSpPr>
        <p:spPr>
          <a:xfrm>
            <a:off x="4476791" y="2095328"/>
            <a:ext cx="1645920"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8DA37C51-03A1-48E4-8A7C-79A016F7A2D7}"/>
              </a:ext>
            </a:extLst>
          </p:cNvPr>
          <p:cNvGrpSpPr/>
          <p:nvPr/>
        </p:nvGrpSpPr>
        <p:grpSpPr>
          <a:xfrm>
            <a:off x="227033" y="1016957"/>
            <a:ext cx="4011241" cy="2128269"/>
            <a:chOff x="2389175" y="2299195"/>
            <a:chExt cx="4011241" cy="2128269"/>
          </a:xfrm>
        </p:grpSpPr>
        <p:grpSp>
          <p:nvGrpSpPr>
            <p:cNvPr id="108" name="Group 107">
              <a:extLst>
                <a:ext uri="{FF2B5EF4-FFF2-40B4-BE49-F238E27FC236}">
                  <a16:creationId xmlns:a16="http://schemas.microsoft.com/office/drawing/2014/main" id="{00BDCBC3-C986-4821-88F9-87074747E53E}"/>
                </a:ext>
              </a:extLst>
            </p:cNvPr>
            <p:cNvGrpSpPr/>
            <p:nvPr/>
          </p:nvGrpSpPr>
          <p:grpSpPr>
            <a:xfrm>
              <a:off x="2389175" y="2349156"/>
              <a:ext cx="2851482" cy="1843515"/>
              <a:chOff x="834335" y="1721798"/>
              <a:chExt cx="2851482" cy="1843515"/>
            </a:xfrm>
          </p:grpSpPr>
          <p:grpSp>
            <p:nvGrpSpPr>
              <p:cNvPr id="113" name="Group 112">
                <a:extLst>
                  <a:ext uri="{FF2B5EF4-FFF2-40B4-BE49-F238E27FC236}">
                    <a16:creationId xmlns:a16="http://schemas.microsoft.com/office/drawing/2014/main" id="{80489812-77C2-4C1D-AC33-DDFEAB86FBF1}"/>
                  </a:ext>
                </a:extLst>
              </p:cNvPr>
              <p:cNvGrpSpPr/>
              <p:nvPr/>
            </p:nvGrpSpPr>
            <p:grpSpPr>
              <a:xfrm>
                <a:off x="834335" y="2003182"/>
                <a:ext cx="2457450" cy="1280746"/>
                <a:chOff x="2362200" y="1981200"/>
                <a:chExt cx="5257800" cy="2895600"/>
              </a:xfrm>
            </p:grpSpPr>
            <p:cxnSp>
              <p:nvCxnSpPr>
                <p:cNvPr id="117" name="Straight Connector 116">
                  <a:extLst>
                    <a:ext uri="{FF2B5EF4-FFF2-40B4-BE49-F238E27FC236}">
                      <a16:creationId xmlns:a16="http://schemas.microsoft.com/office/drawing/2014/main" id="{85D85567-8ABF-41CB-97F6-7B972994ED4A}"/>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25D1E9D1-2349-402C-BDB9-FE2DA1A77930}"/>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a:extLst>
                    <a:ext uri="{FF2B5EF4-FFF2-40B4-BE49-F238E27FC236}">
                      <a16:creationId xmlns:a16="http://schemas.microsoft.com/office/drawing/2014/main" id="{F8913193-46AC-42B6-A0CC-5674093B5F3D}"/>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BC13CEC5-FB3D-4D27-AFE7-6328735BC593}"/>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1" name="Straight Connector 120">
                  <a:extLst>
                    <a:ext uri="{FF2B5EF4-FFF2-40B4-BE49-F238E27FC236}">
                      <a16:creationId xmlns:a16="http://schemas.microsoft.com/office/drawing/2014/main" id="{95DDD3C9-E01B-4A43-A0E9-EF7D75CB0433}"/>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380E8C1F-9CEA-4687-966D-8185994DE2CC}"/>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3" name="Straight Connector 122">
                  <a:extLst>
                    <a:ext uri="{FF2B5EF4-FFF2-40B4-BE49-F238E27FC236}">
                      <a16:creationId xmlns:a16="http://schemas.microsoft.com/office/drawing/2014/main" id="{7B216CF1-052B-4866-9842-598501D2FDE1}"/>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4" name="Straight Connector 123">
                  <a:extLst>
                    <a:ext uri="{FF2B5EF4-FFF2-40B4-BE49-F238E27FC236}">
                      <a16:creationId xmlns:a16="http://schemas.microsoft.com/office/drawing/2014/main" id="{7E30B161-29E1-4690-B34E-751560809B04}"/>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14" name="Rectangle 113">
                <a:extLst>
                  <a:ext uri="{FF2B5EF4-FFF2-40B4-BE49-F238E27FC236}">
                    <a16:creationId xmlns:a16="http://schemas.microsoft.com/office/drawing/2014/main" id="{50610D7B-6C24-48CD-A12E-1023337C9EAE}"/>
                  </a:ext>
                </a:extLst>
              </p:cNvPr>
              <p:cNvSpPr/>
              <p:nvPr/>
            </p:nvSpPr>
            <p:spPr>
              <a:xfrm>
                <a:off x="3292761" y="1721798"/>
                <a:ext cx="393056" cy="523220"/>
              </a:xfrm>
              <a:prstGeom prst="rect">
                <a:avLst/>
              </a:prstGeom>
            </p:spPr>
            <p:txBody>
              <a:bodyPr wrap="none">
                <a:spAutoFit/>
              </a:bodyPr>
              <a:lstStyle/>
              <a:p>
                <a:r>
                  <a:rPr lang="en-US" sz="2800" dirty="0"/>
                  <a:t>A</a:t>
                </a:r>
              </a:p>
            </p:txBody>
          </p:sp>
          <p:sp>
            <p:nvSpPr>
              <p:cNvPr id="115" name="Rectangle 114">
                <a:extLst>
                  <a:ext uri="{FF2B5EF4-FFF2-40B4-BE49-F238E27FC236}">
                    <a16:creationId xmlns:a16="http://schemas.microsoft.com/office/drawing/2014/main" id="{3B9D616A-13F5-4E3F-BBC5-894D41978A31}"/>
                  </a:ext>
                </a:extLst>
              </p:cNvPr>
              <p:cNvSpPr/>
              <p:nvPr/>
            </p:nvSpPr>
            <p:spPr>
              <a:xfrm>
                <a:off x="3291784" y="3042093"/>
                <a:ext cx="380232" cy="523220"/>
              </a:xfrm>
              <a:prstGeom prst="rect">
                <a:avLst/>
              </a:prstGeom>
            </p:spPr>
            <p:txBody>
              <a:bodyPr wrap="none">
                <a:spAutoFit/>
              </a:bodyPr>
              <a:lstStyle/>
              <a:p>
                <a:r>
                  <a:rPr lang="en-US" sz="2800" dirty="0"/>
                  <a:t>B</a:t>
                </a:r>
              </a:p>
            </p:txBody>
          </p:sp>
          <p:sp>
            <p:nvSpPr>
              <p:cNvPr id="116" name="Rectangle 115">
                <a:extLst>
                  <a:ext uri="{FF2B5EF4-FFF2-40B4-BE49-F238E27FC236}">
                    <a16:creationId xmlns:a16="http://schemas.microsoft.com/office/drawing/2014/main" id="{8FC73686-910B-4754-96D2-BF49F209E771}"/>
                  </a:ext>
                </a:extLst>
              </p:cNvPr>
              <p:cNvSpPr/>
              <p:nvPr/>
            </p:nvSpPr>
            <p:spPr>
              <a:xfrm>
                <a:off x="3310393" y="2381945"/>
                <a:ext cx="375424" cy="523220"/>
              </a:xfrm>
              <a:prstGeom prst="rect">
                <a:avLst/>
              </a:prstGeom>
            </p:spPr>
            <p:txBody>
              <a:bodyPr wrap="none">
                <a:spAutoFit/>
              </a:bodyPr>
              <a:lstStyle/>
              <a:p>
                <a:r>
                  <a:rPr lang="en-US" sz="2800" dirty="0"/>
                  <a:t>C</a:t>
                </a:r>
              </a:p>
            </p:txBody>
          </p:sp>
        </p:grpSp>
        <p:grpSp>
          <p:nvGrpSpPr>
            <p:cNvPr id="109" name="Group 108">
              <a:extLst>
                <a:ext uri="{FF2B5EF4-FFF2-40B4-BE49-F238E27FC236}">
                  <a16:creationId xmlns:a16="http://schemas.microsoft.com/office/drawing/2014/main" id="{2DF4B0FC-0023-44B6-B07A-73DE656FFA63}"/>
                </a:ext>
              </a:extLst>
            </p:cNvPr>
            <p:cNvGrpSpPr/>
            <p:nvPr/>
          </p:nvGrpSpPr>
          <p:grpSpPr>
            <a:xfrm>
              <a:off x="5236130" y="2299195"/>
              <a:ext cx="1164286" cy="2128269"/>
              <a:chOff x="9518993" y="2005820"/>
              <a:chExt cx="2407177" cy="4596261"/>
            </a:xfrm>
          </p:grpSpPr>
          <p:pic>
            <p:nvPicPr>
              <p:cNvPr id="110" name="Picture 2" descr="Strepsiptera ~ Everything You Need to Know with Photos ...">
                <a:extLst>
                  <a:ext uri="{FF2B5EF4-FFF2-40B4-BE49-F238E27FC236}">
                    <a16:creationId xmlns:a16="http://schemas.microsoft.com/office/drawing/2014/main" id="{8310299C-67A4-4405-A7F7-4553D445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File:Long nosed weevil edit.jpg - Wikipedia">
                <a:extLst>
                  <a:ext uri="{FF2B5EF4-FFF2-40B4-BE49-F238E27FC236}">
                    <a16:creationId xmlns:a16="http://schemas.microsoft.com/office/drawing/2014/main" id="{7BA39E56-4AA7-4111-9684-0D955412A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Cyrtus gibbus (Acroceridae - Small-headed Flies) | Small ...">
                <a:extLst>
                  <a:ext uri="{FF2B5EF4-FFF2-40B4-BE49-F238E27FC236}">
                    <a16:creationId xmlns:a16="http://schemas.microsoft.com/office/drawing/2014/main" id="{BB822AAE-F5ED-4FEB-91B0-B47CC18350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 name="Rectangle 5">
            <a:extLst>
              <a:ext uri="{FF2B5EF4-FFF2-40B4-BE49-F238E27FC236}">
                <a16:creationId xmlns:a16="http://schemas.microsoft.com/office/drawing/2014/main" id="{E9B45A11-DB26-4083-97AA-DD0AA527B597}"/>
              </a:ext>
            </a:extLst>
          </p:cNvPr>
          <p:cNvSpPr/>
          <p:nvPr/>
        </p:nvSpPr>
        <p:spPr>
          <a:xfrm>
            <a:off x="1016011" y="60962"/>
            <a:ext cx="10213401" cy="1267014"/>
          </a:xfrm>
          <a:prstGeom prst="rect">
            <a:avLst/>
          </a:prstGeom>
        </p:spPr>
        <p:txBody>
          <a:bodyPr wrap="square">
            <a:spAutoFit/>
          </a:bodyPr>
          <a:lstStyle/>
          <a:p>
            <a:pPr marR="82550" algn="ctr">
              <a:spcBef>
                <a:spcPts val="600"/>
              </a:spcBef>
              <a:spcAft>
                <a:spcPts val="400"/>
              </a:spcAft>
            </a:pPr>
            <a:r>
              <a:rPr lang="en-US" sz="3200" b="1" dirty="0">
                <a:solidFill>
                  <a:srgbClr val="00B0F0"/>
                </a:solidFill>
                <a:latin typeface="Times New Roman" panose="02020603050405020304" pitchFamily="18" charset="0"/>
              </a:rPr>
              <a:t>Subtree-Pruning-</a:t>
            </a:r>
            <a:r>
              <a:rPr lang="en-US" sz="3200" b="1" dirty="0" err="1">
                <a:solidFill>
                  <a:srgbClr val="00B0F0"/>
                </a:solidFill>
                <a:latin typeface="Times New Roman" panose="02020603050405020304" pitchFamily="18" charset="0"/>
              </a:rPr>
              <a:t>Regrafting</a:t>
            </a:r>
            <a:r>
              <a:rPr lang="en-US" sz="3200" b="1" dirty="0">
                <a:solidFill>
                  <a:srgbClr val="00B0F0"/>
                </a:solidFill>
                <a:latin typeface="Times New Roman" panose="02020603050405020304" pitchFamily="18" charset="0"/>
              </a:rPr>
              <a:t> (SPR) Algorithm </a:t>
            </a:r>
          </a:p>
          <a:p>
            <a:pPr marR="82550" algn="ctr">
              <a:spcBef>
                <a:spcPts val="600"/>
              </a:spcBef>
              <a:spcAft>
                <a:spcPts val="400"/>
              </a:spcAft>
            </a:pPr>
            <a:r>
              <a:rPr lang="en-US" sz="3200" b="1" dirty="0">
                <a:solidFill>
                  <a:srgbClr val="00B0F0"/>
                </a:solidFill>
                <a:latin typeface="Times New Roman" panose="02020603050405020304" pitchFamily="18" charset="0"/>
              </a:rPr>
              <a:t>(</a:t>
            </a:r>
            <a:r>
              <a:rPr lang="en-US" sz="3600" dirty="0">
                <a:solidFill>
                  <a:srgbClr val="00B0F0"/>
                </a:solidFill>
                <a:latin typeface="Times New Roman" panose="02020603050405020304" pitchFamily="18" charset="0"/>
              </a:rPr>
              <a:t>a heuristic</a:t>
            </a:r>
            <a:r>
              <a:rPr lang="en-US" sz="3200" b="1" dirty="0">
                <a:solidFill>
                  <a:srgbClr val="00B0F0"/>
                </a:solidFill>
                <a:latin typeface="Times New Roman" panose="02020603050405020304" pitchFamily="18" charset="0"/>
              </a:rPr>
              <a:t>)</a:t>
            </a:r>
          </a:p>
        </p:txBody>
      </p:sp>
      <p:grpSp>
        <p:nvGrpSpPr>
          <p:cNvPr id="41" name="Group 40">
            <a:extLst>
              <a:ext uri="{FF2B5EF4-FFF2-40B4-BE49-F238E27FC236}">
                <a16:creationId xmlns:a16="http://schemas.microsoft.com/office/drawing/2014/main" id="{18253796-76F5-482B-A142-D2299E6FE202}"/>
              </a:ext>
            </a:extLst>
          </p:cNvPr>
          <p:cNvGrpSpPr/>
          <p:nvPr/>
        </p:nvGrpSpPr>
        <p:grpSpPr>
          <a:xfrm>
            <a:off x="6653656" y="1139171"/>
            <a:ext cx="4011241" cy="2128269"/>
            <a:chOff x="2389175" y="2299195"/>
            <a:chExt cx="4011241" cy="2128269"/>
          </a:xfrm>
        </p:grpSpPr>
        <p:grpSp>
          <p:nvGrpSpPr>
            <p:cNvPr id="42" name="Group 41">
              <a:extLst>
                <a:ext uri="{FF2B5EF4-FFF2-40B4-BE49-F238E27FC236}">
                  <a16:creationId xmlns:a16="http://schemas.microsoft.com/office/drawing/2014/main" id="{75899C65-7AD8-49D5-BF28-901CA295F850}"/>
                </a:ext>
              </a:extLst>
            </p:cNvPr>
            <p:cNvGrpSpPr/>
            <p:nvPr/>
          </p:nvGrpSpPr>
          <p:grpSpPr>
            <a:xfrm>
              <a:off x="2389175" y="2349156"/>
              <a:ext cx="2851482" cy="1843515"/>
              <a:chOff x="834335" y="1721798"/>
              <a:chExt cx="2851482" cy="1843515"/>
            </a:xfrm>
          </p:grpSpPr>
          <p:grpSp>
            <p:nvGrpSpPr>
              <p:cNvPr id="47" name="Group 46">
                <a:extLst>
                  <a:ext uri="{FF2B5EF4-FFF2-40B4-BE49-F238E27FC236}">
                    <a16:creationId xmlns:a16="http://schemas.microsoft.com/office/drawing/2014/main" id="{42FF64D2-5C21-4E76-94D8-76D31ADBC6DD}"/>
                  </a:ext>
                </a:extLst>
              </p:cNvPr>
              <p:cNvGrpSpPr/>
              <p:nvPr/>
            </p:nvGrpSpPr>
            <p:grpSpPr>
              <a:xfrm>
                <a:off x="834335" y="2003182"/>
                <a:ext cx="2457450" cy="1280746"/>
                <a:chOff x="2362200" y="1981200"/>
                <a:chExt cx="5257800" cy="2895600"/>
              </a:xfrm>
            </p:grpSpPr>
            <p:cxnSp>
              <p:nvCxnSpPr>
                <p:cNvPr id="51" name="Straight Connector 50">
                  <a:extLst>
                    <a:ext uri="{FF2B5EF4-FFF2-40B4-BE49-F238E27FC236}">
                      <a16:creationId xmlns:a16="http://schemas.microsoft.com/office/drawing/2014/main" id="{21ECB7D7-CCE7-4FAB-B26F-CB62ACD237DD}"/>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1" name="Straight Connector 60">
                  <a:extLst>
                    <a:ext uri="{FF2B5EF4-FFF2-40B4-BE49-F238E27FC236}">
                      <a16:creationId xmlns:a16="http://schemas.microsoft.com/office/drawing/2014/main" id="{2A47A03A-50FD-402E-8318-23D801958349}"/>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DCF7761B-0C0C-4A87-ACDB-339AC4034D71}"/>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734B05E3-FEA1-4FC3-ABB4-0F031ED38E1A}"/>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50540601-9F2E-488E-AEFF-9279AF40A7F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3C011413-B6FE-445C-909F-185D43DB8B23}"/>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44CA2C0E-275B-4699-B770-EA2885A636D7}"/>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0E3E9868-7F5B-4AA2-BB5F-647FAAB4469C}"/>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48" name="Rectangle 47">
                <a:extLst>
                  <a:ext uri="{FF2B5EF4-FFF2-40B4-BE49-F238E27FC236}">
                    <a16:creationId xmlns:a16="http://schemas.microsoft.com/office/drawing/2014/main" id="{F2A760B2-D5E7-4B48-8DCF-C9AC302662BD}"/>
                  </a:ext>
                </a:extLst>
              </p:cNvPr>
              <p:cNvSpPr/>
              <p:nvPr/>
            </p:nvSpPr>
            <p:spPr>
              <a:xfrm>
                <a:off x="3292761" y="1721798"/>
                <a:ext cx="393056" cy="523220"/>
              </a:xfrm>
              <a:prstGeom prst="rect">
                <a:avLst/>
              </a:prstGeom>
            </p:spPr>
            <p:txBody>
              <a:bodyPr wrap="none">
                <a:spAutoFit/>
              </a:bodyPr>
              <a:lstStyle/>
              <a:p>
                <a:r>
                  <a:rPr lang="en-US" sz="2800" dirty="0"/>
                  <a:t>A</a:t>
                </a:r>
              </a:p>
            </p:txBody>
          </p:sp>
          <p:sp>
            <p:nvSpPr>
              <p:cNvPr id="49" name="Rectangle 48">
                <a:extLst>
                  <a:ext uri="{FF2B5EF4-FFF2-40B4-BE49-F238E27FC236}">
                    <a16:creationId xmlns:a16="http://schemas.microsoft.com/office/drawing/2014/main" id="{925EB459-5CF0-4073-A4DF-5EE25967837F}"/>
                  </a:ext>
                </a:extLst>
              </p:cNvPr>
              <p:cNvSpPr/>
              <p:nvPr/>
            </p:nvSpPr>
            <p:spPr>
              <a:xfrm>
                <a:off x="3291784" y="3042093"/>
                <a:ext cx="380232" cy="523220"/>
              </a:xfrm>
              <a:prstGeom prst="rect">
                <a:avLst/>
              </a:prstGeom>
            </p:spPr>
            <p:txBody>
              <a:bodyPr wrap="none">
                <a:spAutoFit/>
              </a:bodyPr>
              <a:lstStyle/>
              <a:p>
                <a:r>
                  <a:rPr lang="en-US" sz="2800" dirty="0"/>
                  <a:t>B</a:t>
                </a:r>
              </a:p>
            </p:txBody>
          </p:sp>
          <p:sp>
            <p:nvSpPr>
              <p:cNvPr id="50" name="Rectangle 49">
                <a:extLst>
                  <a:ext uri="{FF2B5EF4-FFF2-40B4-BE49-F238E27FC236}">
                    <a16:creationId xmlns:a16="http://schemas.microsoft.com/office/drawing/2014/main" id="{A6D0A739-5A22-497C-BE24-9B59EB171D77}"/>
                  </a:ext>
                </a:extLst>
              </p:cNvPr>
              <p:cNvSpPr/>
              <p:nvPr/>
            </p:nvSpPr>
            <p:spPr>
              <a:xfrm>
                <a:off x="3310393" y="2381945"/>
                <a:ext cx="375424" cy="523220"/>
              </a:xfrm>
              <a:prstGeom prst="rect">
                <a:avLst/>
              </a:prstGeom>
            </p:spPr>
            <p:txBody>
              <a:bodyPr wrap="none">
                <a:spAutoFit/>
              </a:bodyPr>
              <a:lstStyle/>
              <a:p>
                <a:r>
                  <a:rPr lang="en-US" sz="2800" dirty="0"/>
                  <a:t>C</a:t>
                </a:r>
              </a:p>
            </p:txBody>
          </p:sp>
        </p:grpSp>
        <p:grpSp>
          <p:nvGrpSpPr>
            <p:cNvPr id="43" name="Group 42">
              <a:extLst>
                <a:ext uri="{FF2B5EF4-FFF2-40B4-BE49-F238E27FC236}">
                  <a16:creationId xmlns:a16="http://schemas.microsoft.com/office/drawing/2014/main" id="{E7F37230-23B0-44B5-8B97-5146D731CE0E}"/>
                </a:ext>
              </a:extLst>
            </p:cNvPr>
            <p:cNvGrpSpPr/>
            <p:nvPr/>
          </p:nvGrpSpPr>
          <p:grpSpPr>
            <a:xfrm>
              <a:off x="5236130" y="2299195"/>
              <a:ext cx="1164286" cy="2128269"/>
              <a:chOff x="9518993" y="2005820"/>
              <a:chExt cx="2407177" cy="4596261"/>
            </a:xfrm>
          </p:grpSpPr>
          <p:pic>
            <p:nvPicPr>
              <p:cNvPr id="44" name="Picture 2" descr="Strepsiptera ~ Everything You Need to Know with Photos ...">
                <a:extLst>
                  <a:ext uri="{FF2B5EF4-FFF2-40B4-BE49-F238E27FC236}">
                    <a16:creationId xmlns:a16="http://schemas.microsoft.com/office/drawing/2014/main" id="{87F46070-87A4-4BC8-B61D-79772D2F4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Long nosed weevil edit.jpg - Wikipedia">
                <a:extLst>
                  <a:ext uri="{FF2B5EF4-FFF2-40B4-BE49-F238E27FC236}">
                    <a16:creationId xmlns:a16="http://schemas.microsoft.com/office/drawing/2014/main" id="{1556FC39-0F64-4760-AEBB-21209B60F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Cyrtus gibbus (Acroceridae - Small-headed Flies) | Small ...">
                <a:extLst>
                  <a:ext uri="{FF2B5EF4-FFF2-40B4-BE49-F238E27FC236}">
                    <a16:creationId xmlns:a16="http://schemas.microsoft.com/office/drawing/2014/main" id="{C84B1262-87C0-48EB-8452-CD469CE209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 name="Group 6">
            <a:extLst>
              <a:ext uri="{FF2B5EF4-FFF2-40B4-BE49-F238E27FC236}">
                <a16:creationId xmlns:a16="http://schemas.microsoft.com/office/drawing/2014/main" id="{A1357339-873C-4E38-A6EF-FD6CA93C9CDE}"/>
              </a:ext>
            </a:extLst>
          </p:cNvPr>
          <p:cNvGrpSpPr/>
          <p:nvPr/>
        </p:nvGrpSpPr>
        <p:grpSpPr>
          <a:xfrm>
            <a:off x="7657551" y="2447944"/>
            <a:ext cx="70222" cy="688394"/>
            <a:chOff x="8583379" y="3044706"/>
            <a:chExt cx="70222" cy="688394"/>
          </a:xfrm>
        </p:grpSpPr>
        <p:sp>
          <p:nvSpPr>
            <p:cNvPr id="4" name="Rectangle 3">
              <a:extLst>
                <a:ext uri="{FF2B5EF4-FFF2-40B4-BE49-F238E27FC236}">
                  <a16:creationId xmlns:a16="http://schemas.microsoft.com/office/drawing/2014/main" id="{392D863D-6D19-42BC-BCE8-538382ABCE7B}"/>
                </a:ext>
              </a:extLst>
            </p:cNvPr>
            <p:cNvSpPr/>
            <p:nvPr/>
          </p:nvSpPr>
          <p:spPr>
            <a:xfrm>
              <a:off x="8583379" y="3097306"/>
              <a:ext cx="70222" cy="635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7C952B7-0C51-44BD-BDA0-B5C7F3068162}"/>
                </a:ext>
              </a:extLst>
            </p:cNvPr>
            <p:cNvCxnSpPr/>
            <p:nvPr/>
          </p:nvCxnSpPr>
          <p:spPr>
            <a:xfrm>
              <a:off x="8618490" y="3044706"/>
              <a:ext cx="0" cy="60460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pic>
        <p:nvPicPr>
          <p:cNvPr id="28674" name="Picture 2" descr="Best Scissors Clip Art #4696 - Clipartion.com">
            <a:extLst>
              <a:ext uri="{FF2B5EF4-FFF2-40B4-BE49-F238E27FC236}">
                <a16:creationId xmlns:a16="http://schemas.microsoft.com/office/drawing/2014/main" id="{45CFA57E-5C64-4CE9-A14B-9B6685A2172F}"/>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81633" y="2751262"/>
            <a:ext cx="966644" cy="52322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Arrow Connector 76">
            <a:extLst>
              <a:ext uri="{FF2B5EF4-FFF2-40B4-BE49-F238E27FC236}">
                <a16:creationId xmlns:a16="http://schemas.microsoft.com/office/drawing/2014/main" id="{92B97092-ABCF-4415-8CF8-173991A2A1C9}"/>
              </a:ext>
            </a:extLst>
          </p:cNvPr>
          <p:cNvCxnSpPr>
            <a:cxnSpLocks/>
          </p:cNvCxnSpPr>
          <p:nvPr/>
        </p:nvCxnSpPr>
        <p:spPr>
          <a:xfrm>
            <a:off x="8330534" y="3081288"/>
            <a:ext cx="13822" cy="109594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D6A024B-5780-404D-BD32-47EAD527538C}"/>
              </a:ext>
            </a:extLst>
          </p:cNvPr>
          <p:cNvGrpSpPr/>
          <p:nvPr/>
        </p:nvGrpSpPr>
        <p:grpSpPr>
          <a:xfrm>
            <a:off x="5092355" y="4331622"/>
            <a:ext cx="5572542" cy="2326063"/>
            <a:chOff x="-70538" y="4292421"/>
            <a:chExt cx="5572542" cy="2326063"/>
          </a:xfrm>
        </p:grpSpPr>
        <p:grpSp>
          <p:nvGrpSpPr>
            <p:cNvPr id="78" name="Group 77">
              <a:extLst>
                <a:ext uri="{FF2B5EF4-FFF2-40B4-BE49-F238E27FC236}">
                  <a16:creationId xmlns:a16="http://schemas.microsoft.com/office/drawing/2014/main" id="{9AB5A5EB-D3AD-4F14-AABB-2657FC26D687}"/>
                </a:ext>
              </a:extLst>
            </p:cNvPr>
            <p:cNvGrpSpPr/>
            <p:nvPr/>
          </p:nvGrpSpPr>
          <p:grpSpPr>
            <a:xfrm>
              <a:off x="517693" y="4292421"/>
              <a:ext cx="4011241" cy="2128269"/>
              <a:chOff x="2389175" y="2299195"/>
              <a:chExt cx="4011241" cy="2128269"/>
            </a:xfrm>
          </p:grpSpPr>
          <p:grpSp>
            <p:nvGrpSpPr>
              <p:cNvPr id="79" name="Group 78">
                <a:extLst>
                  <a:ext uri="{FF2B5EF4-FFF2-40B4-BE49-F238E27FC236}">
                    <a16:creationId xmlns:a16="http://schemas.microsoft.com/office/drawing/2014/main" id="{29EE8800-0188-48DF-B2BB-63C0286534A0}"/>
                  </a:ext>
                </a:extLst>
              </p:cNvPr>
              <p:cNvGrpSpPr/>
              <p:nvPr/>
            </p:nvGrpSpPr>
            <p:grpSpPr>
              <a:xfrm>
                <a:off x="2389175" y="2349156"/>
                <a:ext cx="2851482" cy="1843515"/>
                <a:chOff x="834335" y="1721798"/>
                <a:chExt cx="2851482" cy="1843515"/>
              </a:xfrm>
            </p:grpSpPr>
            <p:grpSp>
              <p:nvGrpSpPr>
                <p:cNvPr id="85" name="Group 84">
                  <a:extLst>
                    <a:ext uri="{FF2B5EF4-FFF2-40B4-BE49-F238E27FC236}">
                      <a16:creationId xmlns:a16="http://schemas.microsoft.com/office/drawing/2014/main" id="{367B69C9-051A-4B2A-8BCB-70055E1BD589}"/>
                    </a:ext>
                  </a:extLst>
                </p:cNvPr>
                <p:cNvGrpSpPr/>
                <p:nvPr/>
              </p:nvGrpSpPr>
              <p:grpSpPr>
                <a:xfrm>
                  <a:off x="834335" y="2003182"/>
                  <a:ext cx="2457450" cy="1280746"/>
                  <a:chOff x="2362200" y="1981200"/>
                  <a:chExt cx="5257800" cy="2895600"/>
                </a:xfrm>
              </p:grpSpPr>
              <p:cxnSp>
                <p:nvCxnSpPr>
                  <p:cNvPr id="89" name="Straight Connector 88">
                    <a:extLst>
                      <a:ext uri="{FF2B5EF4-FFF2-40B4-BE49-F238E27FC236}">
                        <a16:creationId xmlns:a16="http://schemas.microsoft.com/office/drawing/2014/main" id="{8635FAB9-AE67-41CA-8E42-252CFFA60916}"/>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0" name="Straight Connector 89">
                    <a:extLst>
                      <a:ext uri="{FF2B5EF4-FFF2-40B4-BE49-F238E27FC236}">
                        <a16:creationId xmlns:a16="http://schemas.microsoft.com/office/drawing/2014/main" id="{B3050A33-D97A-4C7C-9B3E-66274D5D0CDE}"/>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1" name="Straight Connector 90">
                    <a:extLst>
                      <a:ext uri="{FF2B5EF4-FFF2-40B4-BE49-F238E27FC236}">
                        <a16:creationId xmlns:a16="http://schemas.microsoft.com/office/drawing/2014/main" id="{79C35F49-702C-4BD5-BB0A-1FF713AC8755}"/>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33B57024-AC76-4AFB-96C5-2A205394CA16}"/>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B9202BE6-7405-4464-92CC-2C98E0894D6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4" name="Straight Connector 93">
                    <a:extLst>
                      <a:ext uri="{FF2B5EF4-FFF2-40B4-BE49-F238E27FC236}">
                        <a16:creationId xmlns:a16="http://schemas.microsoft.com/office/drawing/2014/main" id="{C52FAEBD-C2DF-46D4-995C-52759BBDDECD}"/>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5" name="Straight Connector 94">
                    <a:extLst>
                      <a:ext uri="{FF2B5EF4-FFF2-40B4-BE49-F238E27FC236}">
                        <a16:creationId xmlns:a16="http://schemas.microsoft.com/office/drawing/2014/main" id="{EE3AD10A-DB15-40E2-AFD2-199BB9D5607C}"/>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a:extLst>
                      <a:ext uri="{FF2B5EF4-FFF2-40B4-BE49-F238E27FC236}">
                        <a16:creationId xmlns:a16="http://schemas.microsoft.com/office/drawing/2014/main" id="{A32358A0-BC84-435D-B3A5-7555072E3EEF}"/>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86" name="Rectangle 85">
                  <a:extLst>
                    <a:ext uri="{FF2B5EF4-FFF2-40B4-BE49-F238E27FC236}">
                      <a16:creationId xmlns:a16="http://schemas.microsoft.com/office/drawing/2014/main" id="{22AE475C-DB68-4C7C-8558-E7FF44DEA885}"/>
                    </a:ext>
                  </a:extLst>
                </p:cNvPr>
                <p:cNvSpPr/>
                <p:nvPr/>
              </p:nvSpPr>
              <p:spPr>
                <a:xfrm>
                  <a:off x="3292761" y="1721798"/>
                  <a:ext cx="393056" cy="523220"/>
                </a:xfrm>
                <a:prstGeom prst="rect">
                  <a:avLst/>
                </a:prstGeom>
              </p:spPr>
              <p:txBody>
                <a:bodyPr wrap="none">
                  <a:spAutoFit/>
                </a:bodyPr>
                <a:lstStyle/>
                <a:p>
                  <a:r>
                    <a:rPr lang="en-US" sz="2800" dirty="0"/>
                    <a:t>A</a:t>
                  </a:r>
                </a:p>
              </p:txBody>
            </p:sp>
            <p:sp>
              <p:nvSpPr>
                <p:cNvPr id="87" name="Rectangle 86">
                  <a:extLst>
                    <a:ext uri="{FF2B5EF4-FFF2-40B4-BE49-F238E27FC236}">
                      <a16:creationId xmlns:a16="http://schemas.microsoft.com/office/drawing/2014/main" id="{46F48B59-02F0-46D6-833E-7973FE335A14}"/>
                    </a:ext>
                  </a:extLst>
                </p:cNvPr>
                <p:cNvSpPr/>
                <p:nvPr/>
              </p:nvSpPr>
              <p:spPr>
                <a:xfrm>
                  <a:off x="3291784" y="3042093"/>
                  <a:ext cx="380232" cy="523220"/>
                </a:xfrm>
                <a:prstGeom prst="rect">
                  <a:avLst/>
                </a:prstGeom>
              </p:spPr>
              <p:txBody>
                <a:bodyPr wrap="none">
                  <a:spAutoFit/>
                </a:bodyPr>
                <a:lstStyle/>
                <a:p>
                  <a:r>
                    <a:rPr lang="en-US" sz="2800" dirty="0"/>
                    <a:t>B</a:t>
                  </a:r>
                </a:p>
              </p:txBody>
            </p:sp>
            <p:sp>
              <p:nvSpPr>
                <p:cNvPr id="88" name="Rectangle 87">
                  <a:extLst>
                    <a:ext uri="{FF2B5EF4-FFF2-40B4-BE49-F238E27FC236}">
                      <a16:creationId xmlns:a16="http://schemas.microsoft.com/office/drawing/2014/main" id="{EE8B4770-A0D7-47FE-8700-FEFE4ABC1B76}"/>
                    </a:ext>
                  </a:extLst>
                </p:cNvPr>
                <p:cNvSpPr/>
                <p:nvPr/>
              </p:nvSpPr>
              <p:spPr>
                <a:xfrm>
                  <a:off x="3310393" y="2381945"/>
                  <a:ext cx="375424" cy="523220"/>
                </a:xfrm>
                <a:prstGeom prst="rect">
                  <a:avLst/>
                </a:prstGeom>
              </p:spPr>
              <p:txBody>
                <a:bodyPr wrap="none">
                  <a:spAutoFit/>
                </a:bodyPr>
                <a:lstStyle/>
                <a:p>
                  <a:r>
                    <a:rPr lang="en-US" sz="2800" dirty="0"/>
                    <a:t>C</a:t>
                  </a:r>
                </a:p>
              </p:txBody>
            </p:sp>
          </p:grpSp>
          <p:grpSp>
            <p:nvGrpSpPr>
              <p:cNvPr id="80" name="Group 79">
                <a:extLst>
                  <a:ext uri="{FF2B5EF4-FFF2-40B4-BE49-F238E27FC236}">
                    <a16:creationId xmlns:a16="http://schemas.microsoft.com/office/drawing/2014/main" id="{BB27A738-FF5B-47FC-ACE3-23361B4AE607}"/>
                  </a:ext>
                </a:extLst>
              </p:cNvPr>
              <p:cNvGrpSpPr/>
              <p:nvPr/>
            </p:nvGrpSpPr>
            <p:grpSpPr>
              <a:xfrm>
                <a:off x="5236130" y="2299195"/>
                <a:ext cx="1164286" cy="2128269"/>
                <a:chOff x="9518993" y="2005820"/>
                <a:chExt cx="2407177" cy="4596261"/>
              </a:xfrm>
            </p:grpSpPr>
            <p:pic>
              <p:nvPicPr>
                <p:cNvPr id="81" name="Picture 2" descr="Strepsiptera ~ Everything You Need to Know with Photos ...">
                  <a:extLst>
                    <a:ext uri="{FF2B5EF4-FFF2-40B4-BE49-F238E27FC236}">
                      <a16:creationId xmlns:a16="http://schemas.microsoft.com/office/drawing/2014/main" id="{D2E9B4E7-000E-4E8A-97F0-5EBB7C9B3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File:Long nosed weevil edit.jpg - Wikipedia">
                  <a:extLst>
                    <a:ext uri="{FF2B5EF4-FFF2-40B4-BE49-F238E27FC236}">
                      <a16:creationId xmlns:a16="http://schemas.microsoft.com/office/drawing/2014/main" id="{6BD6C46A-52B6-432A-A2B8-8DA7015E9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Cyrtus gibbus (Acroceridae - Small-headed Flies) | Small ...">
                  <a:extLst>
                    <a:ext uri="{FF2B5EF4-FFF2-40B4-BE49-F238E27FC236}">
                      <a16:creationId xmlns:a16="http://schemas.microsoft.com/office/drawing/2014/main" id="{5C18476E-17E2-4C0D-9AFA-534A880DAF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8" name="Rectangle 97">
              <a:extLst>
                <a:ext uri="{FF2B5EF4-FFF2-40B4-BE49-F238E27FC236}">
                  <a16:creationId xmlns:a16="http://schemas.microsoft.com/office/drawing/2014/main" id="{D962B606-68AD-4D35-8C9D-93CC460F36C6}"/>
                </a:ext>
              </a:extLst>
            </p:cNvPr>
            <p:cNvSpPr/>
            <p:nvPr/>
          </p:nvSpPr>
          <p:spPr>
            <a:xfrm>
              <a:off x="313271" y="5653794"/>
              <a:ext cx="4326460" cy="964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ADD3E9-9202-486C-97B9-9B9FF2D38741}"/>
                </a:ext>
              </a:extLst>
            </p:cNvPr>
            <p:cNvPicPr>
              <a:picLocks noChangeAspect="1"/>
            </p:cNvPicPr>
            <p:nvPr/>
          </p:nvPicPr>
          <p:blipFill rotWithShape="1">
            <a:blip r:embed="rId7"/>
            <a:srcRect l="26041" t="69507"/>
            <a:stretch/>
          </p:blipFill>
          <p:spPr>
            <a:xfrm>
              <a:off x="2476501" y="5804085"/>
              <a:ext cx="3025503" cy="650651"/>
            </a:xfrm>
            <a:prstGeom prst="rect">
              <a:avLst/>
            </a:prstGeom>
          </p:spPr>
        </p:pic>
        <p:sp>
          <p:nvSpPr>
            <p:cNvPr id="101" name="Rectangle 100">
              <a:extLst>
                <a:ext uri="{FF2B5EF4-FFF2-40B4-BE49-F238E27FC236}">
                  <a16:creationId xmlns:a16="http://schemas.microsoft.com/office/drawing/2014/main" id="{4FEA2E4C-0AC9-4BDF-B405-44B6CDDE7AB4}"/>
                </a:ext>
              </a:extLst>
            </p:cNvPr>
            <p:cNvSpPr/>
            <p:nvPr/>
          </p:nvSpPr>
          <p:spPr>
            <a:xfrm>
              <a:off x="-70538" y="4700806"/>
              <a:ext cx="1626863" cy="1157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BE198588-DA18-4911-9C22-D5A4434683DA}"/>
                </a:ext>
              </a:extLst>
            </p:cNvPr>
            <p:cNvCxnSpPr/>
            <p:nvPr/>
          </p:nvCxnSpPr>
          <p:spPr>
            <a:xfrm>
              <a:off x="2476501" y="5333607"/>
              <a:ext cx="0" cy="640373"/>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8678" name="Picture 6" descr="Color Glue Bottle Clip Art at Clker.com - vector clip art ...">
              <a:extLst>
                <a:ext uri="{FF2B5EF4-FFF2-40B4-BE49-F238E27FC236}">
                  <a16:creationId xmlns:a16="http://schemas.microsoft.com/office/drawing/2014/main" id="{A952F3CD-8AB6-48D4-90B5-DCF2EDAB3D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228943">
              <a:off x="1283286" y="5047559"/>
              <a:ext cx="967142" cy="14555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285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6865154" y="2574441"/>
            <a:ext cx="2457450" cy="1280746"/>
            <a:chOff x="2362200" y="1981200"/>
            <a:chExt cx="5257800" cy="2895600"/>
          </a:xfrm>
        </p:grpSpPr>
        <p:cxnSp>
          <p:nvCxnSpPr>
            <p:cNvPr id="41" name="Straight Connector 40"/>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61" name="Rectangle 60"/>
          <p:cNvSpPr/>
          <p:nvPr/>
        </p:nvSpPr>
        <p:spPr>
          <a:xfrm>
            <a:off x="9300788" y="2323755"/>
            <a:ext cx="393056" cy="523220"/>
          </a:xfrm>
          <a:prstGeom prst="rect">
            <a:avLst/>
          </a:prstGeom>
        </p:spPr>
        <p:txBody>
          <a:bodyPr wrap="none">
            <a:spAutoFit/>
          </a:bodyPr>
          <a:lstStyle/>
          <a:p>
            <a:r>
              <a:rPr lang="en-US" sz="2800" dirty="0"/>
              <a:t>A</a:t>
            </a:r>
          </a:p>
        </p:txBody>
      </p:sp>
      <p:sp>
        <p:nvSpPr>
          <p:cNvPr id="62" name="Rectangle 61"/>
          <p:cNvSpPr/>
          <p:nvPr/>
        </p:nvSpPr>
        <p:spPr>
          <a:xfrm>
            <a:off x="9304796" y="2964128"/>
            <a:ext cx="380232" cy="523220"/>
          </a:xfrm>
          <a:prstGeom prst="rect">
            <a:avLst/>
          </a:prstGeom>
        </p:spPr>
        <p:txBody>
          <a:bodyPr wrap="none">
            <a:spAutoFit/>
          </a:bodyPr>
          <a:lstStyle/>
          <a:p>
            <a:r>
              <a:rPr lang="en-US" sz="2800" dirty="0"/>
              <a:t>B</a:t>
            </a:r>
          </a:p>
        </p:txBody>
      </p:sp>
      <p:sp>
        <p:nvSpPr>
          <p:cNvPr id="63" name="Rectangle 62"/>
          <p:cNvSpPr/>
          <p:nvPr/>
        </p:nvSpPr>
        <p:spPr>
          <a:xfrm>
            <a:off x="9288125" y="3633177"/>
            <a:ext cx="375424" cy="523220"/>
          </a:xfrm>
          <a:prstGeom prst="rect">
            <a:avLst/>
          </a:prstGeom>
        </p:spPr>
        <p:txBody>
          <a:bodyPr wrap="none">
            <a:spAutoFit/>
          </a:bodyPr>
          <a:lstStyle/>
          <a:p>
            <a:r>
              <a:rPr lang="en-US" sz="2800" dirty="0"/>
              <a:t>C</a:t>
            </a:r>
          </a:p>
        </p:txBody>
      </p:sp>
      <p:sp>
        <p:nvSpPr>
          <p:cNvPr id="81" name="Rectangle 80"/>
          <p:cNvSpPr/>
          <p:nvPr/>
        </p:nvSpPr>
        <p:spPr>
          <a:xfrm>
            <a:off x="7010401" y="4469608"/>
            <a:ext cx="3007189" cy="2246769"/>
          </a:xfrm>
          <a:prstGeom prst="rect">
            <a:avLst/>
          </a:prstGeom>
        </p:spPr>
        <p:txBody>
          <a:bodyPr wrap="square">
            <a:spAutoFit/>
          </a:bodyPr>
          <a:lstStyle/>
          <a:p>
            <a:pPr algn="ctr"/>
            <a:r>
              <a:rPr lang="en-US" sz="2800" dirty="0"/>
              <a:t>3 tips in the (rooted) tree</a:t>
            </a:r>
          </a:p>
          <a:p>
            <a:pPr algn="ctr"/>
            <a:endParaRPr lang="en-US" sz="2800" dirty="0"/>
          </a:p>
          <a:p>
            <a:pPr algn="ctr"/>
            <a:r>
              <a:rPr lang="en-US" sz="2800" dirty="0"/>
              <a:t>3 different possible trees</a:t>
            </a:r>
          </a:p>
        </p:txBody>
      </p:sp>
      <p:sp>
        <p:nvSpPr>
          <p:cNvPr id="82" name="Shape 247"/>
          <p:cNvSpPr/>
          <p:nvPr/>
        </p:nvSpPr>
        <p:spPr>
          <a:xfrm>
            <a:off x="1674253" y="968403"/>
            <a:ext cx="8610600" cy="120032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r>
              <a:rPr lang="en-US" sz="3600" dirty="0"/>
              <a:t>Figuring out which hypothesis is best can be  one of the </a:t>
            </a:r>
            <a:r>
              <a:rPr lang="en-US" sz="3600" u="sng" dirty="0"/>
              <a:t>most difficult</a:t>
            </a:r>
            <a:r>
              <a:rPr lang="en-US" sz="3600" dirty="0"/>
              <a:t> problems in biology</a:t>
            </a:r>
            <a:endParaRPr sz="3600" dirty="0"/>
          </a:p>
        </p:txBody>
      </p:sp>
      <p:grpSp>
        <p:nvGrpSpPr>
          <p:cNvPr id="2" name="Group 1">
            <a:extLst>
              <a:ext uri="{FF2B5EF4-FFF2-40B4-BE49-F238E27FC236}">
                <a16:creationId xmlns:a16="http://schemas.microsoft.com/office/drawing/2014/main" id="{94C04E52-B34D-48A3-9777-051D532B6F2F}"/>
              </a:ext>
            </a:extLst>
          </p:cNvPr>
          <p:cNvGrpSpPr/>
          <p:nvPr/>
        </p:nvGrpSpPr>
        <p:grpSpPr>
          <a:xfrm>
            <a:off x="9663549" y="2239140"/>
            <a:ext cx="1164286" cy="2246770"/>
            <a:chOff x="9534193" y="2005820"/>
            <a:chExt cx="2407177" cy="4852179"/>
          </a:xfrm>
        </p:grpSpPr>
        <p:pic>
          <p:nvPicPr>
            <p:cNvPr id="49" name="Picture 2" descr="Strepsiptera ~ Everything You Need to Know with Photos ...">
              <a:extLst>
                <a:ext uri="{FF2B5EF4-FFF2-40B4-BE49-F238E27FC236}">
                  <a16:creationId xmlns:a16="http://schemas.microsoft.com/office/drawing/2014/main" id="{2E003594-4E19-42A3-9D59-1A8FEF146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File:Long nosed weevil edit.jpg - Wikipedia">
              <a:extLst>
                <a:ext uri="{FF2B5EF4-FFF2-40B4-BE49-F238E27FC236}">
                  <a16:creationId xmlns:a16="http://schemas.microsoft.com/office/drawing/2014/main" id="{B032CEDC-E53B-42F6-A981-9BB6BD254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193" y="5252719"/>
              <a:ext cx="2407177" cy="160528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Cyrtus gibbus (Acroceridae - Small-headed Flies) | Small ...">
              <a:extLst>
                <a:ext uri="{FF2B5EF4-FFF2-40B4-BE49-F238E27FC236}">
                  <a16:creationId xmlns:a16="http://schemas.microsoft.com/office/drawing/2014/main" id="{F9344E12-7F79-40D5-B77F-EABFCECF15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97121" y="3899881"/>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7CC6978E-42F8-4526-BE95-C9C9F528C887}"/>
              </a:ext>
            </a:extLst>
          </p:cNvPr>
          <p:cNvGrpSpPr/>
          <p:nvPr/>
        </p:nvGrpSpPr>
        <p:grpSpPr>
          <a:xfrm>
            <a:off x="2389175" y="2299195"/>
            <a:ext cx="4011241" cy="2128269"/>
            <a:chOff x="2389175" y="2299195"/>
            <a:chExt cx="4011241" cy="2128269"/>
          </a:xfrm>
        </p:grpSpPr>
        <p:grpSp>
          <p:nvGrpSpPr>
            <p:cNvPr id="80" name="Group 79"/>
            <p:cNvGrpSpPr/>
            <p:nvPr/>
          </p:nvGrpSpPr>
          <p:grpSpPr>
            <a:xfrm>
              <a:off x="2389175" y="2349156"/>
              <a:ext cx="2851482" cy="1843515"/>
              <a:chOff x="834335" y="1721798"/>
              <a:chExt cx="2851482" cy="1843515"/>
            </a:xfrm>
          </p:grpSpPr>
          <p:grpSp>
            <p:nvGrpSpPr>
              <p:cNvPr id="52" name="Group 51"/>
              <p:cNvGrpSpPr/>
              <p:nvPr/>
            </p:nvGrpSpPr>
            <p:grpSpPr>
              <a:xfrm>
                <a:off x="834335" y="2003182"/>
                <a:ext cx="2457450" cy="1280746"/>
                <a:chOff x="2362200" y="1981200"/>
                <a:chExt cx="5257800" cy="2895600"/>
              </a:xfrm>
            </p:grpSpPr>
            <p:cxnSp>
              <p:nvCxnSpPr>
                <p:cNvPr id="53" name="Straight Connector 52"/>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4" name="Straight Connector 53"/>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Straight Connector 54"/>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Connector 55"/>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Connector 56"/>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8" name="Straight Connector 57"/>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Connector 58"/>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Connector 59"/>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64" name="Rectangle 63"/>
              <p:cNvSpPr/>
              <p:nvPr/>
            </p:nvSpPr>
            <p:spPr>
              <a:xfrm>
                <a:off x="3292761" y="1721798"/>
                <a:ext cx="393056" cy="523220"/>
              </a:xfrm>
              <a:prstGeom prst="rect">
                <a:avLst/>
              </a:prstGeom>
            </p:spPr>
            <p:txBody>
              <a:bodyPr wrap="none">
                <a:spAutoFit/>
              </a:bodyPr>
              <a:lstStyle/>
              <a:p>
                <a:r>
                  <a:rPr lang="en-US" sz="2800" dirty="0"/>
                  <a:t>A</a:t>
                </a:r>
              </a:p>
            </p:txBody>
          </p:sp>
          <p:sp>
            <p:nvSpPr>
              <p:cNvPr id="65" name="Rectangle 64"/>
              <p:cNvSpPr/>
              <p:nvPr/>
            </p:nvSpPr>
            <p:spPr>
              <a:xfrm>
                <a:off x="3291784" y="3042093"/>
                <a:ext cx="380232" cy="523220"/>
              </a:xfrm>
              <a:prstGeom prst="rect">
                <a:avLst/>
              </a:prstGeom>
            </p:spPr>
            <p:txBody>
              <a:bodyPr wrap="none">
                <a:spAutoFit/>
              </a:bodyPr>
              <a:lstStyle/>
              <a:p>
                <a:r>
                  <a:rPr lang="en-US" sz="2800" dirty="0"/>
                  <a:t>B</a:t>
                </a:r>
              </a:p>
            </p:txBody>
          </p:sp>
          <p:sp>
            <p:nvSpPr>
              <p:cNvPr id="66" name="Rectangle 65"/>
              <p:cNvSpPr/>
              <p:nvPr/>
            </p:nvSpPr>
            <p:spPr>
              <a:xfrm>
                <a:off x="3310393" y="2381945"/>
                <a:ext cx="375424" cy="523220"/>
              </a:xfrm>
              <a:prstGeom prst="rect">
                <a:avLst/>
              </a:prstGeom>
            </p:spPr>
            <p:txBody>
              <a:bodyPr wrap="none">
                <a:spAutoFit/>
              </a:bodyPr>
              <a:lstStyle/>
              <a:p>
                <a:r>
                  <a:rPr lang="en-US" sz="2800" dirty="0"/>
                  <a:t>C</a:t>
                </a:r>
              </a:p>
            </p:txBody>
          </p:sp>
        </p:grpSp>
        <p:grpSp>
          <p:nvGrpSpPr>
            <p:cNvPr id="83" name="Group 82">
              <a:extLst>
                <a:ext uri="{FF2B5EF4-FFF2-40B4-BE49-F238E27FC236}">
                  <a16:creationId xmlns:a16="http://schemas.microsoft.com/office/drawing/2014/main" id="{CB0020AD-85AE-44D1-914E-A206F8884719}"/>
                </a:ext>
              </a:extLst>
            </p:cNvPr>
            <p:cNvGrpSpPr/>
            <p:nvPr/>
          </p:nvGrpSpPr>
          <p:grpSpPr>
            <a:xfrm>
              <a:off x="5236130" y="2299195"/>
              <a:ext cx="1164286" cy="2128269"/>
              <a:chOff x="9518993" y="2005820"/>
              <a:chExt cx="2407177" cy="4596261"/>
            </a:xfrm>
          </p:grpSpPr>
          <p:pic>
            <p:nvPicPr>
              <p:cNvPr id="84" name="Picture 2" descr="Strepsiptera ~ Everything You Need to Know with Photos ...">
                <a:extLst>
                  <a:ext uri="{FF2B5EF4-FFF2-40B4-BE49-F238E27FC236}">
                    <a16:creationId xmlns:a16="http://schemas.microsoft.com/office/drawing/2014/main" id="{393AB0A8-0D20-4C1A-9454-CDACE34A4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5189" y="2005820"/>
                <a:ext cx="1805186" cy="180848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File:Long nosed weevil edit.jpg - Wikipedia">
                <a:extLst>
                  <a:ext uri="{FF2B5EF4-FFF2-40B4-BE49-F238E27FC236}">
                    <a16:creationId xmlns:a16="http://schemas.microsoft.com/office/drawing/2014/main" id="{FE587080-AE16-4DAB-B50B-F2E7CC8911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993" y="3744983"/>
                <a:ext cx="2407177" cy="160528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Cyrtus gibbus (Acroceridae - Small-headed Flies) | Small ...">
                <a:extLst>
                  <a:ext uri="{FF2B5EF4-FFF2-40B4-BE49-F238E27FC236}">
                    <a16:creationId xmlns:a16="http://schemas.microsoft.com/office/drawing/2014/main" id="{D3F2A4A1-D4FD-48C2-B168-31F6B94E19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9900954" y="5249243"/>
                <a:ext cx="1643254" cy="135283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 name="Group 3">
            <a:extLst>
              <a:ext uri="{FF2B5EF4-FFF2-40B4-BE49-F238E27FC236}">
                <a16:creationId xmlns:a16="http://schemas.microsoft.com/office/drawing/2014/main" id="{5A19F08E-9ED1-4E56-AA91-D4E77F4BEDF0}"/>
              </a:ext>
            </a:extLst>
          </p:cNvPr>
          <p:cNvGrpSpPr/>
          <p:nvPr/>
        </p:nvGrpSpPr>
        <p:grpSpPr>
          <a:xfrm>
            <a:off x="2325450" y="4561345"/>
            <a:ext cx="4018206" cy="2171240"/>
            <a:chOff x="2325450" y="4561345"/>
            <a:chExt cx="4018206" cy="2171240"/>
          </a:xfrm>
        </p:grpSpPr>
        <p:grpSp>
          <p:nvGrpSpPr>
            <p:cNvPr id="79" name="Group 78"/>
            <p:cNvGrpSpPr/>
            <p:nvPr/>
          </p:nvGrpSpPr>
          <p:grpSpPr>
            <a:xfrm>
              <a:off x="2325450" y="4588931"/>
              <a:ext cx="2877394" cy="1835683"/>
              <a:chOff x="808423" y="3639502"/>
              <a:chExt cx="2877394" cy="1835683"/>
            </a:xfrm>
          </p:grpSpPr>
          <p:grpSp>
            <p:nvGrpSpPr>
              <p:cNvPr id="67" name="Group 66"/>
              <p:cNvGrpSpPr/>
              <p:nvPr/>
            </p:nvGrpSpPr>
            <p:grpSpPr>
              <a:xfrm>
                <a:off x="808423" y="3932829"/>
                <a:ext cx="2457450" cy="1280746"/>
                <a:chOff x="2362200" y="1981200"/>
                <a:chExt cx="5257800" cy="2895600"/>
              </a:xfrm>
            </p:grpSpPr>
            <p:cxnSp>
              <p:nvCxnSpPr>
                <p:cNvPr id="68" name="Straight Connector 67"/>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9" name="Straight Connector 68"/>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Straight Connector 69"/>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2" name="Straight Connector 71"/>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3" name="Straight Connector 72"/>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Straight Connector 73"/>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76" name="Rectangle 75"/>
              <p:cNvSpPr/>
              <p:nvPr/>
            </p:nvSpPr>
            <p:spPr>
              <a:xfrm>
                <a:off x="3291784" y="4951965"/>
                <a:ext cx="393056" cy="523220"/>
              </a:xfrm>
              <a:prstGeom prst="rect">
                <a:avLst/>
              </a:prstGeom>
            </p:spPr>
            <p:txBody>
              <a:bodyPr wrap="none">
                <a:spAutoFit/>
              </a:bodyPr>
              <a:lstStyle/>
              <a:p>
                <a:r>
                  <a:rPr lang="en-US" sz="2800" dirty="0"/>
                  <a:t>A</a:t>
                </a:r>
              </a:p>
            </p:txBody>
          </p:sp>
          <p:sp>
            <p:nvSpPr>
              <p:cNvPr id="77" name="Rectangle 76"/>
              <p:cNvSpPr/>
              <p:nvPr/>
            </p:nvSpPr>
            <p:spPr>
              <a:xfrm>
                <a:off x="3305585" y="3639502"/>
                <a:ext cx="380232" cy="523220"/>
              </a:xfrm>
              <a:prstGeom prst="rect">
                <a:avLst/>
              </a:prstGeom>
            </p:spPr>
            <p:txBody>
              <a:bodyPr wrap="none">
                <a:spAutoFit/>
              </a:bodyPr>
              <a:lstStyle/>
              <a:p>
                <a:r>
                  <a:rPr lang="en-US" sz="2800" dirty="0"/>
                  <a:t>B</a:t>
                </a:r>
              </a:p>
            </p:txBody>
          </p:sp>
          <p:sp>
            <p:nvSpPr>
              <p:cNvPr id="78" name="Rectangle 77"/>
              <p:cNvSpPr/>
              <p:nvPr/>
            </p:nvSpPr>
            <p:spPr>
              <a:xfrm>
                <a:off x="3284481" y="4311592"/>
                <a:ext cx="375424" cy="523220"/>
              </a:xfrm>
              <a:prstGeom prst="rect">
                <a:avLst/>
              </a:prstGeom>
            </p:spPr>
            <p:txBody>
              <a:bodyPr wrap="none">
                <a:spAutoFit/>
              </a:bodyPr>
              <a:lstStyle/>
              <a:p>
                <a:r>
                  <a:rPr lang="en-US" sz="2800" dirty="0"/>
                  <a:t>C</a:t>
                </a:r>
              </a:p>
            </p:txBody>
          </p:sp>
        </p:grpSp>
        <p:pic>
          <p:nvPicPr>
            <p:cNvPr id="90" name="Picture 4" descr="File:Long nosed weevil edit.jpg - Wikipedia">
              <a:extLst>
                <a:ext uri="{FF2B5EF4-FFF2-40B4-BE49-F238E27FC236}">
                  <a16:creationId xmlns:a16="http://schemas.microsoft.com/office/drawing/2014/main" id="{0EE6EDB9-55EA-4C37-9001-D47A55B6F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370" y="5187768"/>
              <a:ext cx="1164286" cy="743314"/>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Cyrtus gibbus (Acroceridae - Small-headed Flies) | Small ...">
              <a:extLst>
                <a:ext uri="{FF2B5EF4-FFF2-40B4-BE49-F238E27FC236}">
                  <a16:creationId xmlns:a16="http://schemas.microsoft.com/office/drawing/2014/main" id="{FD16BEE0-BD22-4ABD-BE28-2696CD9F6B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47" t="16402" r="21071" b="13147"/>
            <a:stretch/>
          </p:blipFill>
          <p:spPr bwMode="auto">
            <a:xfrm>
              <a:off x="5403276" y="4561345"/>
              <a:ext cx="794797" cy="6264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Strepsiptera ~ Everything You Need to Know with Photos ...">
              <a:extLst>
                <a:ext uri="{FF2B5EF4-FFF2-40B4-BE49-F238E27FC236}">
                  <a16:creationId xmlns:a16="http://schemas.microsoft.com/office/drawing/2014/main" id="{7F955A59-96D6-4F00-B8F2-427E297DC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552" y="5895180"/>
              <a:ext cx="873119" cy="83740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a:extLst>
              <a:ext uri="{FF2B5EF4-FFF2-40B4-BE49-F238E27FC236}">
                <a16:creationId xmlns:a16="http://schemas.microsoft.com/office/drawing/2014/main" id="{4B9A5193-45A2-4780-B179-0DF44E546EEE}"/>
              </a:ext>
            </a:extLst>
          </p:cNvPr>
          <p:cNvSpPr/>
          <p:nvPr/>
        </p:nvSpPr>
        <p:spPr>
          <a:xfrm>
            <a:off x="77337" y="166900"/>
            <a:ext cx="11657463" cy="707886"/>
          </a:xfrm>
          <a:prstGeom prst="rect">
            <a:avLst/>
          </a:prstGeom>
        </p:spPr>
        <p:txBody>
          <a:bodyPr wrap="square">
            <a:spAutoFit/>
          </a:bodyPr>
          <a:lstStyle/>
          <a:p>
            <a:pPr marR="82550" algn="ctr">
              <a:spcBef>
                <a:spcPts val="600"/>
              </a:spcBef>
              <a:spcAft>
                <a:spcPts val="400"/>
              </a:spcAft>
            </a:pPr>
            <a:r>
              <a:rPr lang="en-US" sz="4000" b="1" dirty="0">
                <a:solidFill>
                  <a:srgbClr val="00B0F0"/>
                </a:solidFill>
                <a:latin typeface="Times New Roman" panose="02020603050405020304" pitchFamily="18" charset="0"/>
              </a:rPr>
              <a:t>What is a heuristic and why does it matter?</a:t>
            </a:r>
          </a:p>
        </p:txBody>
      </p:sp>
    </p:spTree>
    <p:extLst>
      <p:ext uri="{BB962C8B-B14F-4D97-AF65-F5344CB8AC3E}">
        <p14:creationId xmlns:p14="http://schemas.microsoft.com/office/powerpoint/2010/main" val="1249703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5012222" y="2794033"/>
            <a:ext cx="5578127" cy="3477875"/>
          </a:xfrm>
          <a:prstGeom prst="rect">
            <a:avLst/>
          </a:prstGeom>
        </p:spPr>
        <p:txBody>
          <a:bodyPr wrap="square">
            <a:spAutoFit/>
          </a:bodyPr>
          <a:lstStyle/>
          <a:p>
            <a:pPr algn="ctr"/>
            <a:r>
              <a:rPr lang="en-US" sz="4400" dirty="0"/>
              <a:t>4 tips in the (rooted) tree</a:t>
            </a:r>
          </a:p>
          <a:p>
            <a:pPr algn="ctr"/>
            <a:endParaRPr lang="en-US" sz="4400" dirty="0"/>
          </a:p>
          <a:p>
            <a:pPr algn="ctr"/>
            <a:r>
              <a:rPr lang="en-US" sz="4400" dirty="0"/>
              <a:t>12 different possible trees</a:t>
            </a:r>
          </a:p>
        </p:txBody>
      </p:sp>
      <p:grpSp>
        <p:nvGrpSpPr>
          <p:cNvPr id="14" name="Group 13"/>
          <p:cNvGrpSpPr/>
          <p:nvPr/>
        </p:nvGrpSpPr>
        <p:grpSpPr>
          <a:xfrm>
            <a:off x="1473200" y="365086"/>
            <a:ext cx="1404456" cy="1283624"/>
            <a:chOff x="152400" y="-155615"/>
            <a:chExt cx="3322327" cy="1883834"/>
          </a:xfrm>
        </p:grpSpPr>
        <p:grpSp>
          <p:nvGrpSpPr>
            <p:cNvPr id="2" name="Group 1"/>
            <p:cNvGrpSpPr/>
            <p:nvPr/>
          </p:nvGrpSpPr>
          <p:grpSpPr>
            <a:xfrm>
              <a:off x="152400" y="105995"/>
              <a:ext cx="2514600" cy="1341805"/>
              <a:chOff x="609600" y="1981200"/>
              <a:chExt cx="7010400" cy="3962399"/>
            </a:xfrm>
          </p:grpSpPr>
          <p:cxnSp>
            <p:nvCxnSpPr>
              <p:cNvPr id="3" name="Straight Connector 2"/>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 name="Straight Connector 3"/>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 name="Straight Connector 4"/>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Connector 5"/>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Straight Connector 6"/>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Connector 10"/>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82" name="Rectangle 81"/>
            <p:cNvSpPr/>
            <p:nvPr/>
          </p:nvSpPr>
          <p:spPr>
            <a:xfrm>
              <a:off x="2680293" y="-155615"/>
              <a:ext cx="751577" cy="542028"/>
            </a:xfrm>
            <a:prstGeom prst="rect">
              <a:avLst/>
            </a:prstGeom>
          </p:spPr>
          <p:txBody>
            <a:bodyPr wrap="none">
              <a:spAutoFit/>
            </a:bodyPr>
            <a:lstStyle/>
            <a:p>
              <a:r>
                <a:rPr lang="en-US" dirty="0"/>
                <a:t>A</a:t>
              </a:r>
            </a:p>
          </p:txBody>
        </p:sp>
        <p:sp>
          <p:nvSpPr>
            <p:cNvPr id="83" name="Rectangle 82"/>
            <p:cNvSpPr/>
            <p:nvPr/>
          </p:nvSpPr>
          <p:spPr>
            <a:xfrm>
              <a:off x="2686706" y="328451"/>
              <a:ext cx="732614" cy="542028"/>
            </a:xfrm>
            <a:prstGeom prst="rect">
              <a:avLst/>
            </a:prstGeom>
          </p:spPr>
          <p:txBody>
            <a:bodyPr wrap="none">
              <a:spAutoFit/>
            </a:bodyPr>
            <a:lstStyle/>
            <a:p>
              <a:r>
                <a:rPr lang="en-US" dirty="0"/>
                <a:t>B</a:t>
              </a:r>
            </a:p>
          </p:txBody>
        </p:sp>
        <p:sp>
          <p:nvSpPr>
            <p:cNvPr id="84" name="Rectangle 83"/>
            <p:cNvSpPr/>
            <p:nvPr/>
          </p:nvSpPr>
          <p:spPr>
            <a:xfrm>
              <a:off x="2691513" y="762000"/>
              <a:ext cx="728825" cy="542028"/>
            </a:xfrm>
            <a:prstGeom prst="rect">
              <a:avLst/>
            </a:prstGeom>
          </p:spPr>
          <p:txBody>
            <a:bodyPr wrap="none">
              <a:spAutoFit/>
            </a:bodyPr>
            <a:lstStyle/>
            <a:p>
              <a:r>
                <a:rPr lang="en-US" dirty="0"/>
                <a:t>C</a:t>
              </a:r>
            </a:p>
          </p:txBody>
        </p:sp>
        <p:sp>
          <p:nvSpPr>
            <p:cNvPr id="85" name="Rectangle 84"/>
            <p:cNvSpPr/>
            <p:nvPr/>
          </p:nvSpPr>
          <p:spPr>
            <a:xfrm>
              <a:off x="2700398" y="1186191"/>
              <a:ext cx="774329" cy="542028"/>
            </a:xfrm>
            <a:prstGeom prst="rect">
              <a:avLst/>
            </a:prstGeom>
          </p:spPr>
          <p:txBody>
            <a:bodyPr wrap="none">
              <a:spAutoFit/>
            </a:bodyPr>
            <a:lstStyle/>
            <a:p>
              <a:r>
                <a:rPr lang="en-US" dirty="0"/>
                <a:t>D</a:t>
              </a:r>
            </a:p>
          </p:txBody>
        </p:sp>
      </p:grpSp>
      <p:grpSp>
        <p:nvGrpSpPr>
          <p:cNvPr id="86" name="Group 85"/>
          <p:cNvGrpSpPr/>
          <p:nvPr/>
        </p:nvGrpSpPr>
        <p:grpSpPr>
          <a:xfrm>
            <a:off x="1473200" y="1561644"/>
            <a:ext cx="1404456" cy="1283624"/>
            <a:chOff x="152400" y="-155615"/>
            <a:chExt cx="3322327" cy="1883834"/>
          </a:xfrm>
        </p:grpSpPr>
        <p:grpSp>
          <p:nvGrpSpPr>
            <p:cNvPr id="87" name="Group 86"/>
            <p:cNvGrpSpPr/>
            <p:nvPr/>
          </p:nvGrpSpPr>
          <p:grpSpPr>
            <a:xfrm>
              <a:off x="152400" y="105995"/>
              <a:ext cx="2514600" cy="1341805"/>
              <a:chOff x="609600" y="1981200"/>
              <a:chExt cx="7010400" cy="3962399"/>
            </a:xfrm>
          </p:grpSpPr>
          <p:cxnSp>
            <p:nvCxnSpPr>
              <p:cNvPr id="92" name="Straight Connector 91"/>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3" name="Straight Connector 92"/>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4" name="Straight Connector 93"/>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5" name="Straight Connector 94"/>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6" name="Straight Connector 95"/>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7" name="Straight Connector 96"/>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8" name="Straight Connector 97"/>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9" name="Straight Connector 98"/>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0" name="Straight Connector 99"/>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1" name="Straight Connector 100"/>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2" name="Straight Connector 101"/>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88" name="Rectangle 87"/>
            <p:cNvSpPr/>
            <p:nvPr/>
          </p:nvSpPr>
          <p:spPr>
            <a:xfrm>
              <a:off x="2680293" y="-155615"/>
              <a:ext cx="751577" cy="542028"/>
            </a:xfrm>
            <a:prstGeom prst="rect">
              <a:avLst/>
            </a:prstGeom>
          </p:spPr>
          <p:txBody>
            <a:bodyPr wrap="none">
              <a:spAutoFit/>
            </a:bodyPr>
            <a:lstStyle/>
            <a:p>
              <a:r>
                <a:rPr lang="en-US" dirty="0"/>
                <a:t>A</a:t>
              </a:r>
            </a:p>
          </p:txBody>
        </p:sp>
        <p:sp>
          <p:nvSpPr>
            <p:cNvPr id="89" name="Rectangle 88"/>
            <p:cNvSpPr/>
            <p:nvPr/>
          </p:nvSpPr>
          <p:spPr>
            <a:xfrm>
              <a:off x="2686706" y="328451"/>
              <a:ext cx="728825" cy="542028"/>
            </a:xfrm>
            <a:prstGeom prst="rect">
              <a:avLst/>
            </a:prstGeom>
          </p:spPr>
          <p:txBody>
            <a:bodyPr wrap="none">
              <a:spAutoFit/>
            </a:bodyPr>
            <a:lstStyle/>
            <a:p>
              <a:r>
                <a:rPr lang="en-US" dirty="0"/>
                <a:t>C</a:t>
              </a:r>
            </a:p>
          </p:txBody>
        </p:sp>
        <p:sp>
          <p:nvSpPr>
            <p:cNvPr id="90" name="Rectangle 89"/>
            <p:cNvSpPr/>
            <p:nvPr/>
          </p:nvSpPr>
          <p:spPr>
            <a:xfrm>
              <a:off x="2691513" y="762000"/>
              <a:ext cx="732614" cy="542028"/>
            </a:xfrm>
            <a:prstGeom prst="rect">
              <a:avLst/>
            </a:prstGeom>
          </p:spPr>
          <p:txBody>
            <a:bodyPr wrap="none">
              <a:spAutoFit/>
            </a:bodyPr>
            <a:lstStyle/>
            <a:p>
              <a:r>
                <a:rPr lang="en-US" dirty="0"/>
                <a:t>B</a:t>
              </a:r>
            </a:p>
          </p:txBody>
        </p:sp>
        <p:sp>
          <p:nvSpPr>
            <p:cNvPr id="91" name="Rectangle 90"/>
            <p:cNvSpPr/>
            <p:nvPr/>
          </p:nvSpPr>
          <p:spPr>
            <a:xfrm>
              <a:off x="2700398" y="1186191"/>
              <a:ext cx="774329" cy="542028"/>
            </a:xfrm>
            <a:prstGeom prst="rect">
              <a:avLst/>
            </a:prstGeom>
          </p:spPr>
          <p:txBody>
            <a:bodyPr wrap="none">
              <a:spAutoFit/>
            </a:bodyPr>
            <a:lstStyle/>
            <a:p>
              <a:r>
                <a:rPr lang="en-US" dirty="0"/>
                <a:t>D</a:t>
              </a:r>
            </a:p>
          </p:txBody>
        </p:sp>
      </p:grpSp>
      <p:grpSp>
        <p:nvGrpSpPr>
          <p:cNvPr id="103" name="Group 102"/>
          <p:cNvGrpSpPr/>
          <p:nvPr/>
        </p:nvGrpSpPr>
        <p:grpSpPr>
          <a:xfrm>
            <a:off x="1453964" y="2745387"/>
            <a:ext cx="1398668" cy="1283624"/>
            <a:chOff x="152400" y="-155615"/>
            <a:chExt cx="3308633" cy="1883834"/>
          </a:xfrm>
        </p:grpSpPr>
        <p:grpSp>
          <p:nvGrpSpPr>
            <p:cNvPr id="104" name="Group 103"/>
            <p:cNvGrpSpPr/>
            <p:nvPr/>
          </p:nvGrpSpPr>
          <p:grpSpPr>
            <a:xfrm>
              <a:off x="152400" y="105995"/>
              <a:ext cx="2514600" cy="1341805"/>
              <a:chOff x="609600" y="1981200"/>
              <a:chExt cx="7010400" cy="3962399"/>
            </a:xfrm>
          </p:grpSpPr>
          <p:cxnSp>
            <p:nvCxnSpPr>
              <p:cNvPr id="109" name="Straight Connector 108"/>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0" name="Straight Connector 109"/>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1" name="Straight Connector 110"/>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2" name="Straight Connector 111"/>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3" name="Straight Connector 112"/>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4" name="Straight Connector 113"/>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5" name="Straight Connector 114"/>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6" name="Straight Connector 115"/>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7" name="Straight Connector 116"/>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8" name="Straight Connector 117"/>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9" name="Straight Connector 118"/>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05" name="Rectangle 104"/>
            <p:cNvSpPr/>
            <p:nvPr/>
          </p:nvSpPr>
          <p:spPr>
            <a:xfrm>
              <a:off x="2680294" y="-155615"/>
              <a:ext cx="751576" cy="542028"/>
            </a:xfrm>
            <a:prstGeom prst="rect">
              <a:avLst/>
            </a:prstGeom>
          </p:spPr>
          <p:txBody>
            <a:bodyPr wrap="none">
              <a:spAutoFit/>
            </a:bodyPr>
            <a:lstStyle/>
            <a:p>
              <a:r>
                <a:rPr lang="en-US" dirty="0"/>
                <a:t>A</a:t>
              </a:r>
            </a:p>
          </p:txBody>
        </p:sp>
        <p:sp>
          <p:nvSpPr>
            <p:cNvPr id="106" name="Rectangle 105"/>
            <p:cNvSpPr/>
            <p:nvPr/>
          </p:nvSpPr>
          <p:spPr>
            <a:xfrm>
              <a:off x="2686705" y="328451"/>
              <a:ext cx="774328" cy="542028"/>
            </a:xfrm>
            <a:prstGeom prst="rect">
              <a:avLst/>
            </a:prstGeom>
          </p:spPr>
          <p:txBody>
            <a:bodyPr wrap="none">
              <a:spAutoFit/>
            </a:bodyPr>
            <a:lstStyle/>
            <a:p>
              <a:r>
                <a:rPr lang="en-US" dirty="0"/>
                <a:t>D</a:t>
              </a:r>
            </a:p>
          </p:txBody>
        </p:sp>
        <p:sp>
          <p:nvSpPr>
            <p:cNvPr id="107" name="Rectangle 106"/>
            <p:cNvSpPr/>
            <p:nvPr/>
          </p:nvSpPr>
          <p:spPr>
            <a:xfrm>
              <a:off x="2691512" y="762000"/>
              <a:ext cx="728824" cy="542028"/>
            </a:xfrm>
            <a:prstGeom prst="rect">
              <a:avLst/>
            </a:prstGeom>
          </p:spPr>
          <p:txBody>
            <a:bodyPr wrap="none">
              <a:spAutoFit/>
            </a:bodyPr>
            <a:lstStyle/>
            <a:p>
              <a:r>
                <a:rPr lang="en-US" dirty="0"/>
                <a:t>C</a:t>
              </a:r>
            </a:p>
          </p:txBody>
        </p:sp>
        <p:sp>
          <p:nvSpPr>
            <p:cNvPr id="108" name="Rectangle 107"/>
            <p:cNvSpPr/>
            <p:nvPr/>
          </p:nvSpPr>
          <p:spPr>
            <a:xfrm>
              <a:off x="2700397" y="1186191"/>
              <a:ext cx="732614" cy="542028"/>
            </a:xfrm>
            <a:prstGeom prst="rect">
              <a:avLst/>
            </a:prstGeom>
          </p:spPr>
          <p:txBody>
            <a:bodyPr wrap="none">
              <a:spAutoFit/>
            </a:bodyPr>
            <a:lstStyle/>
            <a:p>
              <a:r>
                <a:rPr lang="en-US" dirty="0"/>
                <a:t>B</a:t>
              </a:r>
            </a:p>
          </p:txBody>
        </p:sp>
      </p:grpSp>
      <p:grpSp>
        <p:nvGrpSpPr>
          <p:cNvPr id="120" name="Group 119"/>
          <p:cNvGrpSpPr/>
          <p:nvPr/>
        </p:nvGrpSpPr>
        <p:grpSpPr>
          <a:xfrm>
            <a:off x="1425051" y="3949583"/>
            <a:ext cx="1404456" cy="1283624"/>
            <a:chOff x="152400" y="-155615"/>
            <a:chExt cx="3322327" cy="1883834"/>
          </a:xfrm>
        </p:grpSpPr>
        <p:grpSp>
          <p:nvGrpSpPr>
            <p:cNvPr id="121" name="Group 120"/>
            <p:cNvGrpSpPr/>
            <p:nvPr/>
          </p:nvGrpSpPr>
          <p:grpSpPr>
            <a:xfrm>
              <a:off x="152400" y="105995"/>
              <a:ext cx="2514600" cy="1341805"/>
              <a:chOff x="609600" y="1981200"/>
              <a:chExt cx="7010400" cy="3962399"/>
            </a:xfrm>
          </p:grpSpPr>
          <p:cxnSp>
            <p:nvCxnSpPr>
              <p:cNvPr id="126" name="Straight Connector 125"/>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7" name="Straight Connector 126"/>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8" name="Straight Connector 127"/>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9" name="Straight Connector 128"/>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0" name="Straight Connector 129"/>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1" name="Straight Connector 130"/>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2" name="Straight Connector 131"/>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3" name="Straight Connector 132"/>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4" name="Straight Connector 133"/>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5" name="Straight Connector 134"/>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6" name="Straight Connector 135"/>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22" name="Rectangle 121"/>
            <p:cNvSpPr/>
            <p:nvPr/>
          </p:nvSpPr>
          <p:spPr>
            <a:xfrm>
              <a:off x="2680293" y="-155615"/>
              <a:ext cx="728825" cy="542028"/>
            </a:xfrm>
            <a:prstGeom prst="rect">
              <a:avLst/>
            </a:prstGeom>
          </p:spPr>
          <p:txBody>
            <a:bodyPr wrap="none">
              <a:spAutoFit/>
            </a:bodyPr>
            <a:lstStyle/>
            <a:p>
              <a:r>
                <a:rPr lang="en-US" dirty="0"/>
                <a:t>C</a:t>
              </a:r>
            </a:p>
          </p:txBody>
        </p:sp>
        <p:sp>
          <p:nvSpPr>
            <p:cNvPr id="123" name="Rectangle 122"/>
            <p:cNvSpPr/>
            <p:nvPr/>
          </p:nvSpPr>
          <p:spPr>
            <a:xfrm>
              <a:off x="2686706" y="328451"/>
              <a:ext cx="732614" cy="542028"/>
            </a:xfrm>
            <a:prstGeom prst="rect">
              <a:avLst/>
            </a:prstGeom>
          </p:spPr>
          <p:txBody>
            <a:bodyPr wrap="none">
              <a:spAutoFit/>
            </a:bodyPr>
            <a:lstStyle/>
            <a:p>
              <a:r>
                <a:rPr lang="en-US" dirty="0"/>
                <a:t>B</a:t>
              </a:r>
            </a:p>
          </p:txBody>
        </p:sp>
        <p:sp>
          <p:nvSpPr>
            <p:cNvPr id="124" name="Rectangle 123"/>
            <p:cNvSpPr/>
            <p:nvPr/>
          </p:nvSpPr>
          <p:spPr>
            <a:xfrm>
              <a:off x="2691513" y="762000"/>
              <a:ext cx="751577" cy="542028"/>
            </a:xfrm>
            <a:prstGeom prst="rect">
              <a:avLst/>
            </a:prstGeom>
          </p:spPr>
          <p:txBody>
            <a:bodyPr wrap="none">
              <a:spAutoFit/>
            </a:bodyPr>
            <a:lstStyle/>
            <a:p>
              <a:r>
                <a:rPr lang="en-US" dirty="0"/>
                <a:t>A</a:t>
              </a:r>
            </a:p>
          </p:txBody>
        </p:sp>
        <p:sp>
          <p:nvSpPr>
            <p:cNvPr id="125" name="Rectangle 124"/>
            <p:cNvSpPr/>
            <p:nvPr/>
          </p:nvSpPr>
          <p:spPr>
            <a:xfrm>
              <a:off x="2700398" y="1186191"/>
              <a:ext cx="774329" cy="542028"/>
            </a:xfrm>
            <a:prstGeom prst="rect">
              <a:avLst/>
            </a:prstGeom>
          </p:spPr>
          <p:txBody>
            <a:bodyPr wrap="none">
              <a:spAutoFit/>
            </a:bodyPr>
            <a:lstStyle/>
            <a:p>
              <a:r>
                <a:rPr lang="en-US" dirty="0"/>
                <a:t>D</a:t>
              </a:r>
            </a:p>
          </p:txBody>
        </p:sp>
      </p:grpSp>
      <p:grpSp>
        <p:nvGrpSpPr>
          <p:cNvPr id="137" name="Group 136"/>
          <p:cNvGrpSpPr/>
          <p:nvPr/>
        </p:nvGrpSpPr>
        <p:grpSpPr>
          <a:xfrm>
            <a:off x="2946448" y="1561644"/>
            <a:ext cx="1400700" cy="1283624"/>
            <a:chOff x="152400" y="-155615"/>
            <a:chExt cx="3313442" cy="1883834"/>
          </a:xfrm>
        </p:grpSpPr>
        <p:grpSp>
          <p:nvGrpSpPr>
            <p:cNvPr id="138" name="Group 137"/>
            <p:cNvGrpSpPr/>
            <p:nvPr/>
          </p:nvGrpSpPr>
          <p:grpSpPr>
            <a:xfrm>
              <a:off x="152400" y="105995"/>
              <a:ext cx="2514600" cy="1341805"/>
              <a:chOff x="609600" y="1981200"/>
              <a:chExt cx="7010400" cy="3962399"/>
            </a:xfrm>
          </p:grpSpPr>
          <p:cxnSp>
            <p:nvCxnSpPr>
              <p:cNvPr id="143" name="Straight Connector 142"/>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4" name="Straight Connector 143"/>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5" name="Straight Connector 144"/>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6" name="Straight Connector 145"/>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7" name="Straight Connector 146"/>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8" name="Straight Connector 147"/>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Straight Connector 148"/>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0" name="Straight Connector 149"/>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1" name="Straight Connector 150"/>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2" name="Straight Connector 151"/>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3" name="Straight Connector 152"/>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39" name="Rectangle 138"/>
            <p:cNvSpPr/>
            <p:nvPr/>
          </p:nvSpPr>
          <p:spPr>
            <a:xfrm>
              <a:off x="2680293" y="-155615"/>
              <a:ext cx="751577" cy="542028"/>
            </a:xfrm>
            <a:prstGeom prst="rect">
              <a:avLst/>
            </a:prstGeom>
          </p:spPr>
          <p:txBody>
            <a:bodyPr wrap="none">
              <a:spAutoFit/>
            </a:bodyPr>
            <a:lstStyle/>
            <a:p>
              <a:r>
                <a:rPr lang="en-US" dirty="0"/>
                <a:t>A</a:t>
              </a:r>
            </a:p>
          </p:txBody>
        </p:sp>
        <p:sp>
          <p:nvSpPr>
            <p:cNvPr id="140" name="Rectangle 139"/>
            <p:cNvSpPr/>
            <p:nvPr/>
          </p:nvSpPr>
          <p:spPr>
            <a:xfrm>
              <a:off x="2686706" y="328451"/>
              <a:ext cx="728825" cy="542028"/>
            </a:xfrm>
            <a:prstGeom prst="rect">
              <a:avLst/>
            </a:prstGeom>
          </p:spPr>
          <p:txBody>
            <a:bodyPr wrap="none">
              <a:spAutoFit/>
            </a:bodyPr>
            <a:lstStyle/>
            <a:p>
              <a:r>
                <a:rPr lang="en-US" dirty="0"/>
                <a:t>C</a:t>
              </a:r>
            </a:p>
          </p:txBody>
        </p:sp>
        <p:sp>
          <p:nvSpPr>
            <p:cNvPr id="141" name="Rectangle 140"/>
            <p:cNvSpPr/>
            <p:nvPr/>
          </p:nvSpPr>
          <p:spPr>
            <a:xfrm>
              <a:off x="2691513" y="762000"/>
              <a:ext cx="774329" cy="542028"/>
            </a:xfrm>
            <a:prstGeom prst="rect">
              <a:avLst/>
            </a:prstGeom>
          </p:spPr>
          <p:txBody>
            <a:bodyPr wrap="none">
              <a:spAutoFit/>
            </a:bodyPr>
            <a:lstStyle/>
            <a:p>
              <a:r>
                <a:rPr lang="en-US" dirty="0"/>
                <a:t>D</a:t>
              </a:r>
            </a:p>
          </p:txBody>
        </p:sp>
        <p:sp>
          <p:nvSpPr>
            <p:cNvPr id="142" name="Rectangle 141"/>
            <p:cNvSpPr/>
            <p:nvPr/>
          </p:nvSpPr>
          <p:spPr>
            <a:xfrm>
              <a:off x="2700398" y="1186191"/>
              <a:ext cx="732614" cy="542028"/>
            </a:xfrm>
            <a:prstGeom prst="rect">
              <a:avLst/>
            </a:prstGeom>
          </p:spPr>
          <p:txBody>
            <a:bodyPr wrap="none">
              <a:spAutoFit/>
            </a:bodyPr>
            <a:lstStyle/>
            <a:p>
              <a:r>
                <a:rPr lang="en-US" dirty="0"/>
                <a:t>B</a:t>
              </a:r>
            </a:p>
          </p:txBody>
        </p:sp>
      </p:grpSp>
      <p:grpSp>
        <p:nvGrpSpPr>
          <p:cNvPr id="154" name="Group 153"/>
          <p:cNvGrpSpPr/>
          <p:nvPr/>
        </p:nvGrpSpPr>
        <p:grpSpPr>
          <a:xfrm>
            <a:off x="2917831" y="2689478"/>
            <a:ext cx="1398668" cy="1283624"/>
            <a:chOff x="152400" y="-155615"/>
            <a:chExt cx="3308633" cy="1883834"/>
          </a:xfrm>
        </p:grpSpPr>
        <p:grpSp>
          <p:nvGrpSpPr>
            <p:cNvPr id="155" name="Group 154"/>
            <p:cNvGrpSpPr/>
            <p:nvPr/>
          </p:nvGrpSpPr>
          <p:grpSpPr>
            <a:xfrm>
              <a:off x="152400" y="105995"/>
              <a:ext cx="2514600" cy="1341805"/>
              <a:chOff x="609600" y="1981200"/>
              <a:chExt cx="7010400" cy="3962399"/>
            </a:xfrm>
          </p:grpSpPr>
          <p:cxnSp>
            <p:nvCxnSpPr>
              <p:cNvPr id="160" name="Straight Connector 159"/>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1" name="Straight Connector 160"/>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2" name="Straight Connector 161"/>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3" name="Straight Connector 162"/>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4" name="Straight Connector 163"/>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5" name="Straight Connector 164"/>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6" name="Straight Connector 165"/>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7" name="Straight Connector 166"/>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8" name="Straight Connector 167"/>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9" name="Straight Connector 168"/>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0" name="Straight Connector 169"/>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56" name="Rectangle 155"/>
            <p:cNvSpPr/>
            <p:nvPr/>
          </p:nvSpPr>
          <p:spPr>
            <a:xfrm>
              <a:off x="2680294" y="-155615"/>
              <a:ext cx="751576" cy="542028"/>
            </a:xfrm>
            <a:prstGeom prst="rect">
              <a:avLst/>
            </a:prstGeom>
          </p:spPr>
          <p:txBody>
            <a:bodyPr wrap="none">
              <a:spAutoFit/>
            </a:bodyPr>
            <a:lstStyle/>
            <a:p>
              <a:r>
                <a:rPr lang="en-US" dirty="0"/>
                <a:t>A</a:t>
              </a:r>
            </a:p>
          </p:txBody>
        </p:sp>
        <p:sp>
          <p:nvSpPr>
            <p:cNvPr id="157" name="Rectangle 156"/>
            <p:cNvSpPr/>
            <p:nvPr/>
          </p:nvSpPr>
          <p:spPr>
            <a:xfrm>
              <a:off x="2686705" y="328451"/>
              <a:ext cx="774328" cy="542028"/>
            </a:xfrm>
            <a:prstGeom prst="rect">
              <a:avLst/>
            </a:prstGeom>
          </p:spPr>
          <p:txBody>
            <a:bodyPr wrap="none">
              <a:spAutoFit/>
            </a:bodyPr>
            <a:lstStyle/>
            <a:p>
              <a:r>
                <a:rPr lang="en-US" dirty="0"/>
                <a:t>D</a:t>
              </a:r>
            </a:p>
          </p:txBody>
        </p:sp>
        <p:sp>
          <p:nvSpPr>
            <p:cNvPr id="158" name="Rectangle 157"/>
            <p:cNvSpPr/>
            <p:nvPr/>
          </p:nvSpPr>
          <p:spPr>
            <a:xfrm>
              <a:off x="2691512" y="762000"/>
              <a:ext cx="732614" cy="542028"/>
            </a:xfrm>
            <a:prstGeom prst="rect">
              <a:avLst/>
            </a:prstGeom>
          </p:spPr>
          <p:txBody>
            <a:bodyPr wrap="none">
              <a:spAutoFit/>
            </a:bodyPr>
            <a:lstStyle/>
            <a:p>
              <a:r>
                <a:rPr lang="en-US" dirty="0"/>
                <a:t>B</a:t>
              </a:r>
            </a:p>
          </p:txBody>
        </p:sp>
        <p:sp>
          <p:nvSpPr>
            <p:cNvPr id="159" name="Rectangle 158"/>
            <p:cNvSpPr/>
            <p:nvPr/>
          </p:nvSpPr>
          <p:spPr>
            <a:xfrm>
              <a:off x="2700397" y="1186191"/>
              <a:ext cx="728824" cy="542028"/>
            </a:xfrm>
            <a:prstGeom prst="rect">
              <a:avLst/>
            </a:prstGeom>
          </p:spPr>
          <p:txBody>
            <a:bodyPr wrap="none">
              <a:spAutoFit/>
            </a:bodyPr>
            <a:lstStyle/>
            <a:p>
              <a:r>
                <a:rPr lang="en-US" dirty="0"/>
                <a:t>C</a:t>
              </a:r>
            </a:p>
          </p:txBody>
        </p:sp>
      </p:grpSp>
      <p:grpSp>
        <p:nvGrpSpPr>
          <p:cNvPr id="171" name="Group 170"/>
          <p:cNvGrpSpPr/>
          <p:nvPr/>
        </p:nvGrpSpPr>
        <p:grpSpPr>
          <a:xfrm>
            <a:off x="2940212" y="399618"/>
            <a:ext cx="1400700" cy="1283624"/>
            <a:chOff x="152400" y="-155615"/>
            <a:chExt cx="3313442" cy="1883834"/>
          </a:xfrm>
        </p:grpSpPr>
        <p:grpSp>
          <p:nvGrpSpPr>
            <p:cNvPr id="172" name="Group 171"/>
            <p:cNvGrpSpPr/>
            <p:nvPr/>
          </p:nvGrpSpPr>
          <p:grpSpPr>
            <a:xfrm>
              <a:off x="152400" y="105995"/>
              <a:ext cx="2514600" cy="1341805"/>
              <a:chOff x="609600" y="1981200"/>
              <a:chExt cx="7010400" cy="3962399"/>
            </a:xfrm>
          </p:grpSpPr>
          <p:cxnSp>
            <p:nvCxnSpPr>
              <p:cNvPr id="177" name="Straight Connector 176"/>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8" name="Straight Connector 177"/>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9" name="Straight Connector 178"/>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0" name="Straight Connector 179"/>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1" name="Straight Connector 180"/>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2" name="Straight Connector 181"/>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3" name="Straight Connector 182"/>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4" name="Straight Connector 183"/>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5" name="Straight Connector 184"/>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6" name="Straight Connector 185"/>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7" name="Straight Connector 186"/>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73" name="Rectangle 172"/>
            <p:cNvSpPr/>
            <p:nvPr/>
          </p:nvSpPr>
          <p:spPr>
            <a:xfrm>
              <a:off x="2680293" y="-155615"/>
              <a:ext cx="751577" cy="542028"/>
            </a:xfrm>
            <a:prstGeom prst="rect">
              <a:avLst/>
            </a:prstGeom>
          </p:spPr>
          <p:txBody>
            <a:bodyPr wrap="none">
              <a:spAutoFit/>
            </a:bodyPr>
            <a:lstStyle/>
            <a:p>
              <a:r>
                <a:rPr lang="en-US" dirty="0"/>
                <a:t>A</a:t>
              </a:r>
            </a:p>
          </p:txBody>
        </p:sp>
        <p:sp>
          <p:nvSpPr>
            <p:cNvPr id="174" name="Rectangle 173"/>
            <p:cNvSpPr/>
            <p:nvPr/>
          </p:nvSpPr>
          <p:spPr>
            <a:xfrm>
              <a:off x="2686706" y="328451"/>
              <a:ext cx="732614" cy="542028"/>
            </a:xfrm>
            <a:prstGeom prst="rect">
              <a:avLst/>
            </a:prstGeom>
          </p:spPr>
          <p:txBody>
            <a:bodyPr wrap="none">
              <a:spAutoFit/>
            </a:bodyPr>
            <a:lstStyle/>
            <a:p>
              <a:r>
                <a:rPr lang="en-US" dirty="0"/>
                <a:t>B</a:t>
              </a:r>
            </a:p>
          </p:txBody>
        </p:sp>
        <p:sp>
          <p:nvSpPr>
            <p:cNvPr id="175" name="Rectangle 174"/>
            <p:cNvSpPr/>
            <p:nvPr/>
          </p:nvSpPr>
          <p:spPr>
            <a:xfrm>
              <a:off x="2691513" y="762000"/>
              <a:ext cx="774329" cy="542028"/>
            </a:xfrm>
            <a:prstGeom prst="rect">
              <a:avLst/>
            </a:prstGeom>
          </p:spPr>
          <p:txBody>
            <a:bodyPr wrap="none">
              <a:spAutoFit/>
            </a:bodyPr>
            <a:lstStyle/>
            <a:p>
              <a:r>
                <a:rPr lang="en-US" dirty="0"/>
                <a:t>D</a:t>
              </a:r>
            </a:p>
          </p:txBody>
        </p:sp>
        <p:sp>
          <p:nvSpPr>
            <p:cNvPr id="176" name="Rectangle 175"/>
            <p:cNvSpPr/>
            <p:nvPr/>
          </p:nvSpPr>
          <p:spPr>
            <a:xfrm>
              <a:off x="2700398" y="1186191"/>
              <a:ext cx="728825" cy="542028"/>
            </a:xfrm>
            <a:prstGeom prst="rect">
              <a:avLst/>
            </a:prstGeom>
          </p:spPr>
          <p:txBody>
            <a:bodyPr wrap="none">
              <a:spAutoFit/>
            </a:bodyPr>
            <a:lstStyle/>
            <a:p>
              <a:r>
                <a:rPr lang="en-US" dirty="0"/>
                <a:t>C</a:t>
              </a:r>
            </a:p>
          </p:txBody>
        </p:sp>
      </p:grpSp>
      <p:grpSp>
        <p:nvGrpSpPr>
          <p:cNvPr id="188" name="Group 187"/>
          <p:cNvGrpSpPr/>
          <p:nvPr/>
        </p:nvGrpSpPr>
        <p:grpSpPr>
          <a:xfrm>
            <a:off x="4468377" y="444574"/>
            <a:ext cx="1395957" cy="1283624"/>
            <a:chOff x="152400" y="-155615"/>
            <a:chExt cx="3302220" cy="1883834"/>
          </a:xfrm>
        </p:grpSpPr>
        <p:grpSp>
          <p:nvGrpSpPr>
            <p:cNvPr id="189" name="Group 188"/>
            <p:cNvGrpSpPr/>
            <p:nvPr/>
          </p:nvGrpSpPr>
          <p:grpSpPr>
            <a:xfrm>
              <a:off x="152400" y="105995"/>
              <a:ext cx="2514600" cy="1341805"/>
              <a:chOff x="609600" y="1981200"/>
              <a:chExt cx="7010400" cy="3962399"/>
            </a:xfrm>
          </p:grpSpPr>
          <p:cxnSp>
            <p:nvCxnSpPr>
              <p:cNvPr id="194" name="Straight Connector 193"/>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5" name="Straight Connector 194"/>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6" name="Straight Connector 195"/>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7" name="Straight Connector 196"/>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8" name="Straight Connector 197"/>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9" name="Straight Connector 198"/>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0" name="Straight Connector 199"/>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1" name="Straight Connector 200"/>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2" name="Straight Connector 201"/>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3" name="Straight Connector 202"/>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4" name="Straight Connector 203"/>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190" name="Rectangle 189"/>
            <p:cNvSpPr/>
            <p:nvPr/>
          </p:nvSpPr>
          <p:spPr>
            <a:xfrm>
              <a:off x="2680292" y="-155615"/>
              <a:ext cx="774328" cy="542028"/>
            </a:xfrm>
            <a:prstGeom prst="rect">
              <a:avLst/>
            </a:prstGeom>
          </p:spPr>
          <p:txBody>
            <a:bodyPr wrap="none">
              <a:spAutoFit/>
            </a:bodyPr>
            <a:lstStyle/>
            <a:p>
              <a:r>
                <a:rPr lang="en-US" dirty="0"/>
                <a:t>D</a:t>
              </a:r>
            </a:p>
          </p:txBody>
        </p:sp>
        <p:sp>
          <p:nvSpPr>
            <p:cNvPr id="191" name="Rectangle 190"/>
            <p:cNvSpPr/>
            <p:nvPr/>
          </p:nvSpPr>
          <p:spPr>
            <a:xfrm>
              <a:off x="2686705" y="328451"/>
              <a:ext cx="728824" cy="542028"/>
            </a:xfrm>
            <a:prstGeom prst="rect">
              <a:avLst/>
            </a:prstGeom>
          </p:spPr>
          <p:txBody>
            <a:bodyPr wrap="none">
              <a:spAutoFit/>
            </a:bodyPr>
            <a:lstStyle/>
            <a:p>
              <a:r>
                <a:rPr lang="en-US" dirty="0"/>
                <a:t>C</a:t>
              </a:r>
            </a:p>
          </p:txBody>
        </p:sp>
        <p:sp>
          <p:nvSpPr>
            <p:cNvPr id="192" name="Rectangle 191"/>
            <p:cNvSpPr/>
            <p:nvPr/>
          </p:nvSpPr>
          <p:spPr>
            <a:xfrm>
              <a:off x="2691512" y="762000"/>
              <a:ext cx="732614" cy="542028"/>
            </a:xfrm>
            <a:prstGeom prst="rect">
              <a:avLst/>
            </a:prstGeom>
          </p:spPr>
          <p:txBody>
            <a:bodyPr wrap="none">
              <a:spAutoFit/>
            </a:bodyPr>
            <a:lstStyle/>
            <a:p>
              <a:r>
                <a:rPr lang="en-US" dirty="0"/>
                <a:t>B</a:t>
              </a:r>
            </a:p>
          </p:txBody>
        </p:sp>
        <p:sp>
          <p:nvSpPr>
            <p:cNvPr id="193" name="Rectangle 192"/>
            <p:cNvSpPr/>
            <p:nvPr/>
          </p:nvSpPr>
          <p:spPr>
            <a:xfrm>
              <a:off x="2700397" y="1186191"/>
              <a:ext cx="751576" cy="542028"/>
            </a:xfrm>
            <a:prstGeom prst="rect">
              <a:avLst/>
            </a:prstGeom>
          </p:spPr>
          <p:txBody>
            <a:bodyPr wrap="none">
              <a:spAutoFit/>
            </a:bodyPr>
            <a:lstStyle/>
            <a:p>
              <a:r>
                <a:rPr lang="en-US" dirty="0"/>
                <a:t>A</a:t>
              </a:r>
            </a:p>
          </p:txBody>
        </p:sp>
      </p:grpSp>
      <p:grpSp>
        <p:nvGrpSpPr>
          <p:cNvPr id="205" name="Group 204"/>
          <p:cNvGrpSpPr/>
          <p:nvPr/>
        </p:nvGrpSpPr>
        <p:grpSpPr>
          <a:xfrm>
            <a:off x="4459493" y="1627868"/>
            <a:ext cx="1395957" cy="1283624"/>
            <a:chOff x="152400" y="-155615"/>
            <a:chExt cx="3302220" cy="1883834"/>
          </a:xfrm>
        </p:grpSpPr>
        <p:grpSp>
          <p:nvGrpSpPr>
            <p:cNvPr id="206" name="Group 205"/>
            <p:cNvGrpSpPr/>
            <p:nvPr/>
          </p:nvGrpSpPr>
          <p:grpSpPr>
            <a:xfrm>
              <a:off x="152400" y="105995"/>
              <a:ext cx="2514600" cy="1341805"/>
              <a:chOff x="609600" y="1981200"/>
              <a:chExt cx="7010400" cy="3962399"/>
            </a:xfrm>
          </p:grpSpPr>
          <p:cxnSp>
            <p:nvCxnSpPr>
              <p:cNvPr id="211" name="Straight Connector 210"/>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2" name="Straight Connector 211"/>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3" name="Straight Connector 212"/>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4" name="Straight Connector 213"/>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5" name="Straight Connector 214"/>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6" name="Straight Connector 215"/>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7" name="Straight Connector 216"/>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8" name="Straight Connector 217"/>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9" name="Straight Connector 218"/>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0" name="Straight Connector 219"/>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1" name="Straight Connector 220"/>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07" name="Rectangle 206"/>
            <p:cNvSpPr/>
            <p:nvPr/>
          </p:nvSpPr>
          <p:spPr>
            <a:xfrm>
              <a:off x="2680292" y="-155615"/>
              <a:ext cx="774328" cy="542028"/>
            </a:xfrm>
            <a:prstGeom prst="rect">
              <a:avLst/>
            </a:prstGeom>
          </p:spPr>
          <p:txBody>
            <a:bodyPr wrap="none">
              <a:spAutoFit/>
            </a:bodyPr>
            <a:lstStyle/>
            <a:p>
              <a:r>
                <a:rPr lang="en-US" dirty="0"/>
                <a:t>D</a:t>
              </a:r>
            </a:p>
          </p:txBody>
        </p:sp>
        <p:sp>
          <p:nvSpPr>
            <p:cNvPr id="208" name="Rectangle 207"/>
            <p:cNvSpPr/>
            <p:nvPr/>
          </p:nvSpPr>
          <p:spPr>
            <a:xfrm>
              <a:off x="2686705" y="328451"/>
              <a:ext cx="728824" cy="542028"/>
            </a:xfrm>
            <a:prstGeom prst="rect">
              <a:avLst/>
            </a:prstGeom>
          </p:spPr>
          <p:txBody>
            <a:bodyPr wrap="none">
              <a:spAutoFit/>
            </a:bodyPr>
            <a:lstStyle/>
            <a:p>
              <a:r>
                <a:rPr lang="en-US" dirty="0"/>
                <a:t>C</a:t>
              </a:r>
            </a:p>
          </p:txBody>
        </p:sp>
        <p:sp>
          <p:nvSpPr>
            <p:cNvPr id="209" name="Rectangle 208"/>
            <p:cNvSpPr/>
            <p:nvPr/>
          </p:nvSpPr>
          <p:spPr>
            <a:xfrm>
              <a:off x="2691512" y="762000"/>
              <a:ext cx="751576" cy="542028"/>
            </a:xfrm>
            <a:prstGeom prst="rect">
              <a:avLst/>
            </a:prstGeom>
          </p:spPr>
          <p:txBody>
            <a:bodyPr wrap="none">
              <a:spAutoFit/>
            </a:bodyPr>
            <a:lstStyle/>
            <a:p>
              <a:r>
                <a:rPr lang="en-US" dirty="0"/>
                <a:t>A</a:t>
              </a:r>
            </a:p>
          </p:txBody>
        </p:sp>
        <p:sp>
          <p:nvSpPr>
            <p:cNvPr id="210" name="Rectangle 209"/>
            <p:cNvSpPr/>
            <p:nvPr/>
          </p:nvSpPr>
          <p:spPr>
            <a:xfrm>
              <a:off x="2700397" y="1186191"/>
              <a:ext cx="732614" cy="542028"/>
            </a:xfrm>
            <a:prstGeom prst="rect">
              <a:avLst/>
            </a:prstGeom>
          </p:spPr>
          <p:txBody>
            <a:bodyPr wrap="none">
              <a:spAutoFit/>
            </a:bodyPr>
            <a:lstStyle/>
            <a:p>
              <a:r>
                <a:rPr lang="en-US" dirty="0"/>
                <a:t>B</a:t>
              </a:r>
            </a:p>
          </p:txBody>
        </p:sp>
      </p:grpSp>
      <p:grpSp>
        <p:nvGrpSpPr>
          <p:cNvPr id="222" name="Group 221"/>
          <p:cNvGrpSpPr/>
          <p:nvPr/>
        </p:nvGrpSpPr>
        <p:grpSpPr>
          <a:xfrm>
            <a:off x="5942750" y="444574"/>
            <a:ext cx="1395957" cy="1283624"/>
            <a:chOff x="152400" y="-155615"/>
            <a:chExt cx="3302220" cy="1883834"/>
          </a:xfrm>
        </p:grpSpPr>
        <p:grpSp>
          <p:nvGrpSpPr>
            <p:cNvPr id="223" name="Group 222"/>
            <p:cNvGrpSpPr/>
            <p:nvPr/>
          </p:nvGrpSpPr>
          <p:grpSpPr>
            <a:xfrm>
              <a:off x="152400" y="105995"/>
              <a:ext cx="2514600" cy="1341805"/>
              <a:chOff x="609600" y="1981200"/>
              <a:chExt cx="7010400" cy="3962399"/>
            </a:xfrm>
          </p:grpSpPr>
          <p:cxnSp>
            <p:nvCxnSpPr>
              <p:cNvPr id="228" name="Straight Connector 227"/>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9" name="Straight Connector 228"/>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0" name="Straight Connector 229"/>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1" name="Straight Connector 230"/>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2" name="Straight Connector 231"/>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3" name="Straight Connector 232"/>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4" name="Straight Connector 233"/>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5" name="Straight Connector 234"/>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6" name="Straight Connector 235"/>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7" name="Straight Connector 236"/>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8" name="Straight Connector 237"/>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24" name="Rectangle 223"/>
            <p:cNvSpPr/>
            <p:nvPr/>
          </p:nvSpPr>
          <p:spPr>
            <a:xfrm>
              <a:off x="2680292" y="-155615"/>
              <a:ext cx="774328" cy="542028"/>
            </a:xfrm>
            <a:prstGeom prst="rect">
              <a:avLst/>
            </a:prstGeom>
          </p:spPr>
          <p:txBody>
            <a:bodyPr wrap="none">
              <a:spAutoFit/>
            </a:bodyPr>
            <a:lstStyle/>
            <a:p>
              <a:r>
                <a:rPr lang="en-US" dirty="0"/>
                <a:t>D</a:t>
              </a:r>
            </a:p>
          </p:txBody>
        </p:sp>
        <p:sp>
          <p:nvSpPr>
            <p:cNvPr id="225" name="Rectangle 224"/>
            <p:cNvSpPr/>
            <p:nvPr/>
          </p:nvSpPr>
          <p:spPr>
            <a:xfrm>
              <a:off x="2686705" y="328451"/>
              <a:ext cx="732614" cy="542028"/>
            </a:xfrm>
            <a:prstGeom prst="rect">
              <a:avLst/>
            </a:prstGeom>
          </p:spPr>
          <p:txBody>
            <a:bodyPr wrap="none">
              <a:spAutoFit/>
            </a:bodyPr>
            <a:lstStyle/>
            <a:p>
              <a:r>
                <a:rPr lang="en-US" dirty="0"/>
                <a:t>B</a:t>
              </a:r>
            </a:p>
          </p:txBody>
        </p:sp>
        <p:sp>
          <p:nvSpPr>
            <p:cNvPr id="226" name="Rectangle 225"/>
            <p:cNvSpPr/>
            <p:nvPr/>
          </p:nvSpPr>
          <p:spPr>
            <a:xfrm>
              <a:off x="2691512" y="762000"/>
              <a:ext cx="728824" cy="542028"/>
            </a:xfrm>
            <a:prstGeom prst="rect">
              <a:avLst/>
            </a:prstGeom>
          </p:spPr>
          <p:txBody>
            <a:bodyPr wrap="none">
              <a:spAutoFit/>
            </a:bodyPr>
            <a:lstStyle/>
            <a:p>
              <a:r>
                <a:rPr lang="en-US" dirty="0"/>
                <a:t>C</a:t>
              </a:r>
            </a:p>
          </p:txBody>
        </p:sp>
        <p:sp>
          <p:nvSpPr>
            <p:cNvPr id="227" name="Rectangle 226"/>
            <p:cNvSpPr/>
            <p:nvPr/>
          </p:nvSpPr>
          <p:spPr>
            <a:xfrm>
              <a:off x="2700397" y="1186191"/>
              <a:ext cx="751576" cy="542028"/>
            </a:xfrm>
            <a:prstGeom prst="rect">
              <a:avLst/>
            </a:prstGeom>
          </p:spPr>
          <p:txBody>
            <a:bodyPr wrap="none">
              <a:spAutoFit/>
            </a:bodyPr>
            <a:lstStyle/>
            <a:p>
              <a:r>
                <a:rPr lang="en-US" dirty="0"/>
                <a:t>A</a:t>
              </a:r>
            </a:p>
          </p:txBody>
        </p:sp>
      </p:grpSp>
      <p:grpSp>
        <p:nvGrpSpPr>
          <p:cNvPr id="239" name="Group 238"/>
          <p:cNvGrpSpPr/>
          <p:nvPr/>
        </p:nvGrpSpPr>
        <p:grpSpPr>
          <a:xfrm>
            <a:off x="7415520" y="456278"/>
            <a:ext cx="1395957" cy="1283624"/>
            <a:chOff x="152400" y="-155615"/>
            <a:chExt cx="3302220" cy="1883834"/>
          </a:xfrm>
        </p:grpSpPr>
        <p:grpSp>
          <p:nvGrpSpPr>
            <p:cNvPr id="240" name="Group 239"/>
            <p:cNvGrpSpPr/>
            <p:nvPr/>
          </p:nvGrpSpPr>
          <p:grpSpPr>
            <a:xfrm>
              <a:off x="152400" y="105995"/>
              <a:ext cx="2514600" cy="1341805"/>
              <a:chOff x="609600" y="1981200"/>
              <a:chExt cx="7010400" cy="3962399"/>
            </a:xfrm>
          </p:grpSpPr>
          <p:cxnSp>
            <p:nvCxnSpPr>
              <p:cNvPr id="245" name="Straight Connector 244"/>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6" name="Straight Connector 245"/>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7" name="Straight Connector 246"/>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8" name="Straight Connector 247"/>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9" name="Straight Connector 248"/>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0" name="Straight Connector 249"/>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1" name="Straight Connector 250"/>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2" name="Straight Connector 251"/>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3" name="Straight Connector 252"/>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4" name="Straight Connector 253"/>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5" name="Straight Connector 254"/>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41" name="Rectangle 240"/>
            <p:cNvSpPr/>
            <p:nvPr/>
          </p:nvSpPr>
          <p:spPr>
            <a:xfrm>
              <a:off x="2680292" y="-155615"/>
              <a:ext cx="774328" cy="542028"/>
            </a:xfrm>
            <a:prstGeom prst="rect">
              <a:avLst/>
            </a:prstGeom>
          </p:spPr>
          <p:txBody>
            <a:bodyPr wrap="none">
              <a:spAutoFit/>
            </a:bodyPr>
            <a:lstStyle/>
            <a:p>
              <a:r>
                <a:rPr lang="en-US" dirty="0"/>
                <a:t>D</a:t>
              </a:r>
            </a:p>
          </p:txBody>
        </p:sp>
        <p:sp>
          <p:nvSpPr>
            <p:cNvPr id="242" name="Rectangle 241"/>
            <p:cNvSpPr/>
            <p:nvPr/>
          </p:nvSpPr>
          <p:spPr>
            <a:xfrm>
              <a:off x="2686705" y="328451"/>
              <a:ext cx="732614" cy="542028"/>
            </a:xfrm>
            <a:prstGeom prst="rect">
              <a:avLst/>
            </a:prstGeom>
          </p:spPr>
          <p:txBody>
            <a:bodyPr wrap="none">
              <a:spAutoFit/>
            </a:bodyPr>
            <a:lstStyle/>
            <a:p>
              <a:r>
                <a:rPr lang="en-US" dirty="0"/>
                <a:t>B</a:t>
              </a:r>
            </a:p>
          </p:txBody>
        </p:sp>
        <p:sp>
          <p:nvSpPr>
            <p:cNvPr id="243" name="Rectangle 242"/>
            <p:cNvSpPr/>
            <p:nvPr/>
          </p:nvSpPr>
          <p:spPr>
            <a:xfrm>
              <a:off x="2691512" y="762000"/>
              <a:ext cx="751576" cy="542028"/>
            </a:xfrm>
            <a:prstGeom prst="rect">
              <a:avLst/>
            </a:prstGeom>
          </p:spPr>
          <p:txBody>
            <a:bodyPr wrap="none">
              <a:spAutoFit/>
            </a:bodyPr>
            <a:lstStyle/>
            <a:p>
              <a:r>
                <a:rPr lang="en-US" dirty="0"/>
                <a:t>A</a:t>
              </a:r>
            </a:p>
          </p:txBody>
        </p:sp>
        <p:sp>
          <p:nvSpPr>
            <p:cNvPr id="244" name="Rectangle 243"/>
            <p:cNvSpPr/>
            <p:nvPr/>
          </p:nvSpPr>
          <p:spPr>
            <a:xfrm>
              <a:off x="2700397" y="1186191"/>
              <a:ext cx="728824" cy="542028"/>
            </a:xfrm>
            <a:prstGeom prst="rect">
              <a:avLst/>
            </a:prstGeom>
          </p:spPr>
          <p:txBody>
            <a:bodyPr wrap="none">
              <a:spAutoFit/>
            </a:bodyPr>
            <a:lstStyle/>
            <a:p>
              <a:r>
                <a:rPr lang="en-US" dirty="0"/>
                <a:t>C</a:t>
              </a:r>
            </a:p>
          </p:txBody>
        </p:sp>
      </p:grpSp>
      <p:grpSp>
        <p:nvGrpSpPr>
          <p:cNvPr id="256" name="Group 255"/>
          <p:cNvGrpSpPr/>
          <p:nvPr/>
        </p:nvGrpSpPr>
        <p:grpSpPr>
          <a:xfrm>
            <a:off x="2866458" y="3967446"/>
            <a:ext cx="1400700" cy="1283624"/>
            <a:chOff x="152400" y="-155615"/>
            <a:chExt cx="3313442" cy="1883834"/>
          </a:xfrm>
        </p:grpSpPr>
        <p:grpSp>
          <p:nvGrpSpPr>
            <p:cNvPr id="257" name="Group 256"/>
            <p:cNvGrpSpPr/>
            <p:nvPr/>
          </p:nvGrpSpPr>
          <p:grpSpPr>
            <a:xfrm>
              <a:off x="152400" y="105995"/>
              <a:ext cx="2514600" cy="1341805"/>
              <a:chOff x="609600" y="1981200"/>
              <a:chExt cx="7010400" cy="3962399"/>
            </a:xfrm>
          </p:grpSpPr>
          <p:cxnSp>
            <p:nvCxnSpPr>
              <p:cNvPr id="262" name="Straight Connector 261"/>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3" name="Straight Connector 262"/>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4" name="Straight Connector 263"/>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5" name="Straight Connector 264"/>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6" name="Straight Connector 265"/>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7" name="Straight Connector 266"/>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8" name="Straight Connector 267"/>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9" name="Straight Connector 268"/>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0" name="Straight Connector 269"/>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1" name="Straight Connector 270"/>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2" name="Straight Connector 271"/>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58" name="Rectangle 257"/>
            <p:cNvSpPr/>
            <p:nvPr/>
          </p:nvSpPr>
          <p:spPr>
            <a:xfrm>
              <a:off x="2680293" y="-155615"/>
              <a:ext cx="728825" cy="542028"/>
            </a:xfrm>
            <a:prstGeom prst="rect">
              <a:avLst/>
            </a:prstGeom>
          </p:spPr>
          <p:txBody>
            <a:bodyPr wrap="none">
              <a:spAutoFit/>
            </a:bodyPr>
            <a:lstStyle/>
            <a:p>
              <a:r>
                <a:rPr lang="en-US" dirty="0"/>
                <a:t>C</a:t>
              </a:r>
            </a:p>
          </p:txBody>
        </p:sp>
        <p:sp>
          <p:nvSpPr>
            <p:cNvPr id="259" name="Rectangle 258"/>
            <p:cNvSpPr/>
            <p:nvPr/>
          </p:nvSpPr>
          <p:spPr>
            <a:xfrm>
              <a:off x="2686706" y="328451"/>
              <a:ext cx="732614" cy="542028"/>
            </a:xfrm>
            <a:prstGeom prst="rect">
              <a:avLst/>
            </a:prstGeom>
          </p:spPr>
          <p:txBody>
            <a:bodyPr wrap="none">
              <a:spAutoFit/>
            </a:bodyPr>
            <a:lstStyle/>
            <a:p>
              <a:r>
                <a:rPr lang="en-US" dirty="0"/>
                <a:t>B</a:t>
              </a:r>
            </a:p>
          </p:txBody>
        </p:sp>
        <p:sp>
          <p:nvSpPr>
            <p:cNvPr id="260" name="Rectangle 259"/>
            <p:cNvSpPr/>
            <p:nvPr/>
          </p:nvSpPr>
          <p:spPr>
            <a:xfrm>
              <a:off x="2691513" y="762000"/>
              <a:ext cx="774329" cy="542028"/>
            </a:xfrm>
            <a:prstGeom prst="rect">
              <a:avLst/>
            </a:prstGeom>
          </p:spPr>
          <p:txBody>
            <a:bodyPr wrap="none">
              <a:spAutoFit/>
            </a:bodyPr>
            <a:lstStyle/>
            <a:p>
              <a:r>
                <a:rPr lang="en-US" dirty="0"/>
                <a:t>D</a:t>
              </a:r>
            </a:p>
          </p:txBody>
        </p:sp>
        <p:sp>
          <p:nvSpPr>
            <p:cNvPr id="261" name="Rectangle 260"/>
            <p:cNvSpPr/>
            <p:nvPr/>
          </p:nvSpPr>
          <p:spPr>
            <a:xfrm>
              <a:off x="2700398" y="1186191"/>
              <a:ext cx="751577" cy="542028"/>
            </a:xfrm>
            <a:prstGeom prst="rect">
              <a:avLst/>
            </a:prstGeom>
          </p:spPr>
          <p:txBody>
            <a:bodyPr wrap="none">
              <a:spAutoFit/>
            </a:bodyPr>
            <a:lstStyle/>
            <a:p>
              <a:r>
                <a:rPr lang="en-US" dirty="0"/>
                <a:t>A</a:t>
              </a:r>
            </a:p>
          </p:txBody>
        </p:sp>
      </p:grpSp>
    </p:spTree>
    <p:extLst>
      <p:ext uri="{BB962C8B-B14F-4D97-AF65-F5344CB8AC3E}">
        <p14:creationId xmlns:p14="http://schemas.microsoft.com/office/powerpoint/2010/main" val="194435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1752601" y="511076"/>
            <a:ext cx="4114800" cy="5693866"/>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b="1">
                <a:solidFill>
                  <a:srgbClr val="FF0000"/>
                </a:solidFill>
              </a:defRPr>
            </a:pPr>
            <a:r>
              <a:rPr lang="en-US" sz="2800" dirty="0"/>
              <a:t>QUESTION: In a tree with 64 tips, the number of possible trees is…</a:t>
            </a:r>
            <a:endParaRPr sz="2800" dirty="0"/>
          </a:p>
          <a:p>
            <a:pPr>
              <a:defRPr b="1">
                <a:solidFill>
                  <a:srgbClr val="FF0000"/>
                </a:solidFill>
              </a:defRPr>
            </a:pPr>
            <a:endParaRPr sz="2800" dirty="0"/>
          </a:p>
          <a:p>
            <a:pPr marL="342900" indent="-342900">
              <a:buFont typeface="+mj-lt"/>
              <a:buAutoNum type="alphaUcPeriod"/>
              <a:defRPr b="1">
                <a:solidFill>
                  <a:srgbClr val="FF0000"/>
                </a:solidFill>
              </a:defRPr>
            </a:pPr>
            <a:r>
              <a:rPr lang="en-US" sz="2800" dirty="0"/>
              <a:t> 128</a:t>
            </a:r>
          </a:p>
          <a:p>
            <a:pPr marL="342900" indent="-342900">
              <a:buFont typeface="+mj-lt"/>
              <a:buAutoNum type="alphaUcPeriod"/>
              <a:defRPr b="1">
                <a:solidFill>
                  <a:srgbClr val="FF0000"/>
                </a:solidFill>
              </a:defRPr>
            </a:pPr>
            <a:r>
              <a:rPr lang="en-US" sz="2800" dirty="0"/>
              <a:t> 4096</a:t>
            </a:r>
          </a:p>
          <a:p>
            <a:pPr marL="342900" indent="-342900">
              <a:buFont typeface="+mj-lt"/>
              <a:buAutoNum type="alphaUcPeriod"/>
              <a:defRPr b="1">
                <a:solidFill>
                  <a:srgbClr val="FF0000"/>
                </a:solidFill>
              </a:defRPr>
            </a:pPr>
            <a:r>
              <a:rPr lang="en-US" sz="2800" dirty="0"/>
              <a:t> 64!</a:t>
            </a:r>
          </a:p>
          <a:p>
            <a:pPr marL="342900" indent="-342900">
              <a:buFont typeface="+mj-lt"/>
              <a:buAutoNum type="alphaUcPeriod"/>
              <a:defRPr b="1">
                <a:solidFill>
                  <a:srgbClr val="FF0000"/>
                </a:solidFill>
              </a:defRPr>
            </a:pPr>
            <a:r>
              <a:rPr lang="en-US" sz="2800" dirty="0"/>
              <a:t> a number greater than the number of protons in all of the molecules of the visible universe</a:t>
            </a:r>
          </a:p>
          <a:p>
            <a:pPr marL="342900" indent="-342900">
              <a:buFont typeface="+mj-lt"/>
              <a:buAutoNum type="alphaUcPeriod"/>
              <a:defRPr b="1">
                <a:solidFill>
                  <a:srgbClr val="FF0000"/>
                </a:solidFill>
              </a:defRPr>
            </a:pPr>
            <a:r>
              <a:rPr lang="en-US" sz="2800" dirty="0"/>
              <a:t>5*10</a:t>
            </a:r>
            <a:r>
              <a:rPr lang="en-US" sz="2800" baseline="30000" dirty="0"/>
              <a:t>17</a:t>
            </a:r>
            <a:endParaRPr sz="2800" dirty="0"/>
          </a:p>
          <a:p>
            <a:r>
              <a:rPr sz="2800" dirty="0"/>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0"/>
            <a:ext cx="4957560" cy="4775200"/>
          </a:xfrm>
          <a:prstGeom prst="rect">
            <a:avLst/>
          </a:prstGeom>
        </p:spPr>
      </p:pic>
      <p:sp>
        <p:nvSpPr>
          <p:cNvPr id="4" name="Rectangle 3"/>
          <p:cNvSpPr/>
          <p:nvPr/>
        </p:nvSpPr>
        <p:spPr>
          <a:xfrm>
            <a:off x="6934200" y="4966553"/>
            <a:ext cx="3505200" cy="1200329"/>
          </a:xfrm>
          <a:prstGeom prst="rect">
            <a:avLst/>
          </a:prstGeom>
        </p:spPr>
        <p:txBody>
          <a:bodyPr wrap="square">
            <a:spAutoFit/>
          </a:bodyPr>
          <a:lstStyle/>
          <a:p>
            <a:pPr>
              <a:defRPr b="1">
                <a:solidFill>
                  <a:srgbClr val="FF0000"/>
                </a:solidFill>
              </a:defRPr>
            </a:pPr>
            <a:r>
              <a:rPr lang="en-US" sz="2400" dirty="0"/>
              <a:t>Evangelista et al (2019), a Phylogeny of cockroaches has 64 tips (species)</a:t>
            </a:r>
          </a:p>
        </p:txBody>
      </p:sp>
      <p:sp>
        <p:nvSpPr>
          <p:cNvPr id="5" name="Rectangle 4"/>
          <p:cNvSpPr/>
          <p:nvPr/>
        </p:nvSpPr>
        <p:spPr>
          <a:xfrm>
            <a:off x="1828802" y="6069687"/>
            <a:ext cx="3276599"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238347062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368300" y="511076"/>
            <a:ext cx="5715001" cy="612475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b="1">
                <a:solidFill>
                  <a:srgbClr val="FF0000"/>
                </a:solidFill>
              </a:defRPr>
            </a:pPr>
            <a:r>
              <a:rPr lang="en-US" sz="2800" dirty="0"/>
              <a:t>There are </a:t>
            </a:r>
            <a:r>
              <a:rPr lang="en-US" sz="2800" dirty="0">
                <a:sym typeface="Calibri"/>
              </a:rPr>
              <a:t>10</a:t>
            </a:r>
            <a:r>
              <a:rPr lang="en-US" sz="2800" baseline="30000" dirty="0">
                <a:sym typeface="Calibri"/>
              </a:rPr>
              <a:t>105</a:t>
            </a:r>
            <a:r>
              <a:rPr lang="en-US" sz="2800" dirty="0">
                <a:sym typeface="Calibri"/>
              </a:rPr>
              <a:t> </a:t>
            </a:r>
            <a:r>
              <a:rPr lang="en-US" sz="2800" dirty="0"/>
              <a:t>total possible trees of 64 species.</a:t>
            </a:r>
          </a:p>
          <a:p>
            <a:pPr>
              <a:defRPr b="1">
                <a:solidFill>
                  <a:srgbClr val="FF0000"/>
                </a:solidFill>
              </a:defRPr>
            </a:pPr>
            <a:endParaRPr lang="en-US" sz="2800" dirty="0"/>
          </a:p>
          <a:p>
            <a:pPr>
              <a:defRPr b="1">
                <a:solidFill>
                  <a:srgbClr val="FF0000"/>
                </a:solidFill>
              </a:defRPr>
            </a:pPr>
            <a:r>
              <a:rPr lang="en-US" sz="2800" dirty="0"/>
              <a:t>The age of the universe is 10</a:t>
            </a:r>
            <a:r>
              <a:rPr lang="en-US" sz="2800" baseline="30000" dirty="0"/>
              <a:t>89 </a:t>
            </a:r>
            <a:r>
              <a:rPr lang="en-US" sz="2800" dirty="0"/>
              <a:t>seconds.</a:t>
            </a:r>
          </a:p>
          <a:p>
            <a:pPr>
              <a:defRPr b="1">
                <a:solidFill>
                  <a:srgbClr val="FF0000"/>
                </a:solidFill>
              </a:defRPr>
            </a:pPr>
            <a:endParaRPr lang="en-US" sz="2800" dirty="0"/>
          </a:p>
          <a:p>
            <a:pPr>
              <a:defRPr b="1">
                <a:solidFill>
                  <a:srgbClr val="FF0000"/>
                </a:solidFill>
              </a:defRPr>
            </a:pPr>
            <a:r>
              <a:rPr lang="en-US" sz="2800" dirty="0"/>
              <a:t>If it takes only </a:t>
            </a:r>
            <a:r>
              <a:rPr lang="en-US" sz="2800" u="sng" dirty="0"/>
              <a:t>one-hundred-thousandth of a second</a:t>
            </a:r>
            <a:r>
              <a:rPr lang="en-US" sz="2800" dirty="0"/>
              <a:t> for my computer to calculate the likelihood of a single tree, how long would it take to find the maximum likelihood tree?</a:t>
            </a:r>
          </a:p>
          <a:p>
            <a:pPr>
              <a:defRPr b="1">
                <a:solidFill>
                  <a:srgbClr val="FF0000"/>
                </a:solidFill>
              </a:defRPr>
            </a:pPr>
            <a:endParaRPr lang="en-US" sz="2800" dirty="0"/>
          </a:p>
          <a:p>
            <a:pPr>
              <a:defRPr b="1">
                <a:solidFill>
                  <a:srgbClr val="FF0000"/>
                </a:solidFill>
              </a:defRPr>
            </a:pPr>
            <a:endParaRPr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700" y="0"/>
            <a:ext cx="6083300" cy="5859531"/>
          </a:xfrm>
          <a:prstGeom prst="rect">
            <a:avLst/>
          </a:prstGeom>
        </p:spPr>
      </p:pic>
      <p:sp>
        <p:nvSpPr>
          <p:cNvPr id="4" name="Rectangle 3"/>
          <p:cNvSpPr/>
          <p:nvPr/>
        </p:nvSpPr>
        <p:spPr>
          <a:xfrm>
            <a:off x="6934200" y="5838854"/>
            <a:ext cx="5257800" cy="830997"/>
          </a:xfrm>
          <a:prstGeom prst="rect">
            <a:avLst/>
          </a:prstGeom>
        </p:spPr>
        <p:txBody>
          <a:bodyPr wrap="square">
            <a:spAutoFit/>
          </a:bodyPr>
          <a:lstStyle/>
          <a:p>
            <a:pPr>
              <a:defRPr b="1">
                <a:solidFill>
                  <a:srgbClr val="FF0000"/>
                </a:solidFill>
              </a:defRPr>
            </a:pPr>
            <a:r>
              <a:rPr lang="en-US" sz="2400" dirty="0"/>
              <a:t>Evangelista et al (2019), a Phylogeny of cockroaches has 64 tips (species)</a:t>
            </a:r>
          </a:p>
        </p:txBody>
      </p:sp>
    </p:spTree>
    <p:extLst>
      <p:ext uri="{BB962C8B-B14F-4D97-AF65-F5344CB8AC3E}">
        <p14:creationId xmlns:p14="http://schemas.microsoft.com/office/powerpoint/2010/main" val="372978519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700" y="0"/>
            <a:ext cx="6083300" cy="5859531"/>
          </a:xfrm>
          <a:prstGeom prst="rect">
            <a:avLst/>
          </a:prstGeom>
        </p:spPr>
      </p:pic>
      <p:sp>
        <p:nvSpPr>
          <p:cNvPr id="4" name="Rectangle 3"/>
          <p:cNvSpPr/>
          <p:nvPr/>
        </p:nvSpPr>
        <p:spPr>
          <a:xfrm>
            <a:off x="6934200" y="5838854"/>
            <a:ext cx="5257800" cy="830997"/>
          </a:xfrm>
          <a:prstGeom prst="rect">
            <a:avLst/>
          </a:prstGeom>
        </p:spPr>
        <p:txBody>
          <a:bodyPr wrap="square">
            <a:spAutoFit/>
          </a:bodyPr>
          <a:lstStyle/>
          <a:p>
            <a:pPr>
              <a:defRPr b="1">
                <a:solidFill>
                  <a:srgbClr val="FF0000"/>
                </a:solidFill>
              </a:defRPr>
            </a:pPr>
            <a:r>
              <a:rPr lang="en-US" sz="2400" dirty="0"/>
              <a:t>Evangelista et al (2019), a Phylogeny of cockroaches has 64 tips (species)</a:t>
            </a:r>
          </a:p>
        </p:txBody>
      </p:sp>
      <p:sp>
        <p:nvSpPr>
          <p:cNvPr id="5" name="Rectangle 4">
            <a:extLst>
              <a:ext uri="{FF2B5EF4-FFF2-40B4-BE49-F238E27FC236}">
                <a16:creationId xmlns:a16="http://schemas.microsoft.com/office/drawing/2014/main" id="{21BCF6A9-ECC8-4162-B1E9-52D5BC582ACB}"/>
              </a:ext>
            </a:extLst>
          </p:cNvPr>
          <p:cNvSpPr/>
          <p:nvPr/>
        </p:nvSpPr>
        <p:spPr>
          <a:xfrm>
            <a:off x="77337" y="166900"/>
            <a:ext cx="5917063" cy="1323439"/>
          </a:xfrm>
          <a:prstGeom prst="rect">
            <a:avLst/>
          </a:prstGeom>
        </p:spPr>
        <p:txBody>
          <a:bodyPr wrap="square">
            <a:spAutoFit/>
          </a:bodyPr>
          <a:lstStyle/>
          <a:p>
            <a:pPr marR="82550" algn="ctr">
              <a:spcBef>
                <a:spcPts val="600"/>
              </a:spcBef>
              <a:spcAft>
                <a:spcPts val="400"/>
              </a:spcAft>
            </a:pPr>
            <a:r>
              <a:rPr lang="en-US" sz="4000" b="1" dirty="0">
                <a:solidFill>
                  <a:srgbClr val="00B0F0"/>
                </a:solidFill>
                <a:latin typeface="Times New Roman" panose="02020603050405020304" pitchFamily="18" charset="0"/>
              </a:rPr>
              <a:t>What is a heuristic and why does it matter?</a:t>
            </a:r>
          </a:p>
        </p:txBody>
      </p:sp>
      <p:sp>
        <p:nvSpPr>
          <p:cNvPr id="6" name="Shape 247">
            <a:extLst>
              <a:ext uri="{FF2B5EF4-FFF2-40B4-BE49-F238E27FC236}">
                <a16:creationId xmlns:a16="http://schemas.microsoft.com/office/drawing/2014/main" id="{36DE7D82-A465-4514-A531-3D397EBAC5FA}"/>
              </a:ext>
            </a:extLst>
          </p:cNvPr>
          <p:cNvSpPr/>
          <p:nvPr/>
        </p:nvSpPr>
        <p:spPr>
          <a:xfrm>
            <a:off x="315353" y="2886103"/>
            <a:ext cx="5361547" cy="230832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gn="ctr"/>
            <a:r>
              <a:rPr lang="en-US" sz="3600" dirty="0"/>
              <a:t>Without heuristics, solving these kinds of problems (NP hard) would be, literally, impossible.</a:t>
            </a:r>
            <a:endParaRPr sz="3600" dirty="0"/>
          </a:p>
        </p:txBody>
      </p:sp>
    </p:spTree>
    <p:extLst>
      <p:ext uri="{BB962C8B-B14F-4D97-AF65-F5344CB8AC3E}">
        <p14:creationId xmlns:p14="http://schemas.microsoft.com/office/powerpoint/2010/main" val="2125816731"/>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229600" cy="722778"/>
          </a:xfrm>
        </p:spPr>
        <p:txBody>
          <a:bodyPr>
            <a:normAutofit/>
          </a:bodyPr>
          <a:lstStyle/>
          <a:p>
            <a:r>
              <a:rPr lang="en-US" b="1" dirty="0"/>
              <a:t>Why likelihood is useful</a:t>
            </a:r>
          </a:p>
        </p:txBody>
      </p:sp>
      <p:sp>
        <p:nvSpPr>
          <p:cNvPr id="19" name="TextBox 18">
            <a:extLst>
              <a:ext uri="{FF2B5EF4-FFF2-40B4-BE49-F238E27FC236}">
                <a16:creationId xmlns:a16="http://schemas.microsoft.com/office/drawing/2014/main" id="{781550CC-4AB1-4BA0-943E-003A61547093}"/>
              </a:ext>
            </a:extLst>
          </p:cNvPr>
          <p:cNvSpPr txBox="1"/>
          <p:nvPr/>
        </p:nvSpPr>
        <p:spPr>
          <a:xfrm>
            <a:off x="1752600" y="1219200"/>
            <a:ext cx="8915400"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t>It accounts for homoplasy and noise and therefore makes better trees. </a:t>
            </a:r>
          </a:p>
          <a:p>
            <a:pPr hangingPunct="0"/>
            <a:endParaRPr lang="en-US" sz="3600" dirty="0"/>
          </a:p>
          <a:p>
            <a:pPr hangingPunct="0"/>
            <a:r>
              <a:rPr lang="en-US" sz="3600" dirty="0"/>
              <a:t>It does this by having a </a:t>
            </a:r>
            <a:r>
              <a:rPr lang="en-US" sz="3600" b="1" dirty="0">
                <a:solidFill>
                  <a:schemeClr val="accent5"/>
                </a:solidFill>
              </a:rPr>
              <a:t>model</a:t>
            </a:r>
            <a:r>
              <a:rPr lang="en-US" sz="3600" dirty="0">
                <a:solidFill>
                  <a:schemeClr val="accent5"/>
                </a:solidFill>
              </a:rPr>
              <a:t> for evolution</a:t>
            </a:r>
            <a:r>
              <a:rPr lang="en-US" sz="3600" dirty="0"/>
              <a:t> that is more complex than simply “characters evolve parsimoniously”.</a:t>
            </a:r>
            <a:endParaRPr lang="en-US" sz="3600" dirty="0">
              <a:solidFill>
                <a:srgbClr val="000000"/>
              </a:solidFill>
              <a:latin typeface="+mj-lt"/>
              <a:ea typeface="+mj-ea"/>
              <a:cs typeface="+mj-cs"/>
              <a:sym typeface="Calibri"/>
            </a:endParaRPr>
          </a:p>
        </p:txBody>
      </p:sp>
    </p:spTree>
    <p:extLst>
      <p:ext uri="{BB962C8B-B14F-4D97-AF65-F5344CB8AC3E}">
        <p14:creationId xmlns:p14="http://schemas.microsoft.com/office/powerpoint/2010/main" val="31767409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229600" cy="722778"/>
          </a:xfrm>
        </p:spPr>
        <p:txBody>
          <a:bodyPr>
            <a:normAutofit fontScale="90000"/>
          </a:bodyPr>
          <a:lstStyle/>
          <a:p>
            <a:r>
              <a:rPr lang="en-US" b="1" dirty="0"/>
              <a:t>Non-parsimony models for evolution</a:t>
            </a:r>
          </a:p>
        </p:txBody>
      </p:sp>
      <p:sp>
        <p:nvSpPr>
          <p:cNvPr id="4" name="TextBox 3">
            <a:extLst>
              <a:ext uri="{FF2B5EF4-FFF2-40B4-BE49-F238E27FC236}">
                <a16:creationId xmlns:a16="http://schemas.microsoft.com/office/drawing/2014/main" id="{43D41AC3-3348-440C-B771-80EBFC7492E4}"/>
              </a:ext>
            </a:extLst>
          </p:cNvPr>
          <p:cNvSpPr txBox="1"/>
          <p:nvPr/>
        </p:nvSpPr>
        <p:spPr>
          <a:xfrm>
            <a:off x="1752600" y="1219200"/>
            <a:ext cx="8915400" cy="46474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t>Examples:</a:t>
            </a:r>
          </a:p>
          <a:p>
            <a:pPr hangingPunct="0"/>
            <a:r>
              <a:rPr lang="en-US" sz="3600" dirty="0">
                <a:latin typeface="+mj-lt"/>
                <a:ea typeface="+mj-ea"/>
                <a:cs typeface="+mj-cs"/>
                <a:sym typeface="Calibri"/>
              </a:rPr>
              <a:t>	</a:t>
            </a:r>
            <a:r>
              <a:rPr lang="en-US" sz="3600" dirty="0"/>
              <a:t>1 parameter nucleotide models</a:t>
            </a:r>
          </a:p>
          <a:p>
            <a:pPr hangingPunct="0"/>
            <a:r>
              <a:rPr lang="en-US" sz="3600" dirty="0"/>
              <a:t>	2 parameter nucleotide models</a:t>
            </a:r>
          </a:p>
          <a:p>
            <a:pPr hangingPunct="0"/>
            <a:r>
              <a:rPr lang="en-US" sz="3600" dirty="0"/>
              <a:t>	</a:t>
            </a:r>
            <a:r>
              <a:rPr lang="en-US" sz="3600" i="1" dirty="0"/>
              <a:t>n</a:t>
            </a:r>
            <a:r>
              <a:rPr lang="en-US" sz="3600" dirty="0"/>
              <a:t> parameter nucleotide models</a:t>
            </a:r>
          </a:p>
          <a:p>
            <a:pPr hangingPunct="0"/>
            <a:r>
              <a:rPr lang="en-US" sz="3600" dirty="0">
                <a:latin typeface="+mj-lt"/>
                <a:ea typeface="+mj-ea"/>
                <a:cs typeface="+mj-cs"/>
                <a:sym typeface="Calibri"/>
              </a:rPr>
              <a:t>	</a:t>
            </a:r>
            <a:r>
              <a:rPr lang="en-US" sz="3600" dirty="0"/>
              <a:t>Amino acid models</a:t>
            </a:r>
          </a:p>
          <a:p>
            <a:pPr hangingPunct="0"/>
            <a:r>
              <a:rPr lang="en-US" sz="3600" dirty="0">
                <a:latin typeface="+mj-lt"/>
                <a:ea typeface="+mj-ea"/>
                <a:cs typeface="+mj-cs"/>
                <a:sym typeface="Calibri"/>
              </a:rPr>
              <a:t>	Codon models</a:t>
            </a:r>
          </a:p>
          <a:p>
            <a:r>
              <a:rPr lang="en-US" sz="4400" dirty="0"/>
              <a:t>	</a:t>
            </a:r>
            <a:r>
              <a:rPr lang="en-US" sz="4400" dirty="0" err="1"/>
              <a:t>mk</a:t>
            </a:r>
            <a:r>
              <a:rPr lang="en-US" sz="4400" dirty="0"/>
              <a:t> model</a:t>
            </a:r>
            <a:r>
              <a:rPr lang="en-US" sz="3600" dirty="0"/>
              <a:t> </a:t>
            </a:r>
            <a:r>
              <a:rPr lang="en-US" sz="2800" dirty="0"/>
              <a:t>(used for phenotypes/morphology)</a:t>
            </a:r>
            <a:endParaRPr lang="en-US" sz="3600" dirty="0"/>
          </a:p>
          <a:p>
            <a:pPr hangingPunct="0"/>
            <a:endParaRPr lang="en-US" sz="3600" dirty="0">
              <a:latin typeface="+mj-lt"/>
              <a:ea typeface="+mj-ea"/>
              <a:cs typeface="+mj-cs"/>
              <a:sym typeface="Calibri"/>
            </a:endParaRPr>
          </a:p>
        </p:txBody>
      </p:sp>
    </p:spTree>
    <p:extLst>
      <p:ext uri="{BB962C8B-B14F-4D97-AF65-F5344CB8AC3E}">
        <p14:creationId xmlns:p14="http://schemas.microsoft.com/office/powerpoint/2010/main" val="25715911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229600" cy="722778"/>
          </a:xfrm>
        </p:spPr>
        <p:txBody>
          <a:bodyPr>
            <a:normAutofit fontScale="90000"/>
          </a:bodyPr>
          <a:lstStyle/>
          <a:p>
            <a:r>
              <a:rPr lang="en-US" b="1" dirty="0"/>
              <a:t>Non-parsimony models for evolution</a:t>
            </a:r>
          </a:p>
        </p:txBody>
      </p:sp>
      <p:sp>
        <p:nvSpPr>
          <p:cNvPr id="19" name="TextBox 18">
            <a:extLst>
              <a:ext uri="{FF2B5EF4-FFF2-40B4-BE49-F238E27FC236}">
                <a16:creationId xmlns:a16="http://schemas.microsoft.com/office/drawing/2014/main" id="{781550CC-4AB1-4BA0-943E-003A61547093}"/>
              </a:ext>
            </a:extLst>
          </p:cNvPr>
          <p:cNvSpPr txBox="1"/>
          <p:nvPr/>
        </p:nvSpPr>
        <p:spPr>
          <a:xfrm>
            <a:off x="1752600" y="1219200"/>
            <a:ext cx="8915400" cy="46474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t>Examples:</a:t>
            </a:r>
          </a:p>
          <a:p>
            <a:pPr hangingPunct="0"/>
            <a:r>
              <a:rPr lang="en-US" sz="3600" dirty="0">
                <a:solidFill>
                  <a:srgbClr val="000000"/>
                </a:solidFill>
                <a:latin typeface="+mj-lt"/>
                <a:ea typeface="+mj-ea"/>
                <a:cs typeface="+mj-cs"/>
                <a:sym typeface="Calibri"/>
              </a:rPr>
              <a:t>	</a:t>
            </a:r>
            <a:r>
              <a:rPr lang="en-US" sz="3600" dirty="0"/>
              <a:t>1 parameter nucleotide models</a:t>
            </a:r>
          </a:p>
          <a:p>
            <a:pPr hangingPunct="0"/>
            <a:r>
              <a:rPr lang="en-US" sz="3600" dirty="0"/>
              <a:t>	2 parameter nucleotide models</a:t>
            </a:r>
          </a:p>
          <a:p>
            <a:pPr hangingPunct="0"/>
            <a:r>
              <a:rPr lang="en-US" sz="3600" dirty="0"/>
              <a:t>	</a:t>
            </a:r>
            <a:r>
              <a:rPr lang="en-US" sz="3600" i="1" dirty="0"/>
              <a:t>n</a:t>
            </a:r>
            <a:r>
              <a:rPr lang="en-US" sz="3600" dirty="0"/>
              <a:t> parameter nucleotide models</a:t>
            </a:r>
          </a:p>
          <a:p>
            <a:pPr hangingPunct="0"/>
            <a:r>
              <a:rPr lang="en-US" sz="3600" dirty="0">
                <a:solidFill>
                  <a:srgbClr val="000000"/>
                </a:solidFill>
                <a:latin typeface="+mj-lt"/>
                <a:ea typeface="+mj-ea"/>
                <a:cs typeface="+mj-cs"/>
                <a:sym typeface="Calibri"/>
              </a:rPr>
              <a:t>	</a:t>
            </a:r>
            <a:r>
              <a:rPr lang="en-US" sz="3600" dirty="0">
                <a:solidFill>
                  <a:schemeClr val="bg2">
                    <a:lumMod val="20000"/>
                    <a:lumOff val="80000"/>
                  </a:schemeClr>
                </a:solidFill>
              </a:rPr>
              <a:t>Amino acid models</a:t>
            </a:r>
          </a:p>
          <a:p>
            <a:pPr hangingPunct="0"/>
            <a:r>
              <a:rPr lang="en-US" sz="3600" dirty="0">
                <a:solidFill>
                  <a:schemeClr val="bg2">
                    <a:lumMod val="20000"/>
                    <a:lumOff val="80000"/>
                  </a:schemeClr>
                </a:solidFill>
                <a:latin typeface="+mj-lt"/>
                <a:ea typeface="+mj-ea"/>
                <a:cs typeface="+mj-cs"/>
                <a:sym typeface="Calibri"/>
              </a:rPr>
              <a:t>	Codon models</a:t>
            </a:r>
          </a:p>
          <a:p>
            <a:r>
              <a:rPr lang="en-US" sz="4400" dirty="0">
                <a:solidFill>
                  <a:schemeClr val="bg2">
                    <a:lumMod val="20000"/>
                    <a:lumOff val="80000"/>
                  </a:schemeClr>
                </a:solidFill>
              </a:rPr>
              <a:t>	</a:t>
            </a:r>
            <a:r>
              <a:rPr lang="en-US" sz="4400" dirty="0" err="1">
                <a:solidFill>
                  <a:schemeClr val="bg2">
                    <a:lumMod val="20000"/>
                    <a:lumOff val="80000"/>
                  </a:schemeClr>
                </a:solidFill>
              </a:rPr>
              <a:t>mk</a:t>
            </a:r>
            <a:r>
              <a:rPr lang="en-US" sz="4400" dirty="0">
                <a:solidFill>
                  <a:schemeClr val="bg2">
                    <a:lumMod val="20000"/>
                    <a:lumOff val="80000"/>
                  </a:schemeClr>
                </a:solidFill>
              </a:rPr>
              <a:t> model</a:t>
            </a:r>
            <a:r>
              <a:rPr lang="en-US" sz="3600" dirty="0">
                <a:solidFill>
                  <a:schemeClr val="bg2">
                    <a:lumMod val="20000"/>
                    <a:lumOff val="80000"/>
                  </a:schemeClr>
                </a:solidFill>
              </a:rPr>
              <a:t> </a:t>
            </a:r>
            <a:r>
              <a:rPr lang="en-US" sz="2800" dirty="0">
                <a:solidFill>
                  <a:schemeClr val="bg2">
                    <a:lumMod val="20000"/>
                    <a:lumOff val="80000"/>
                  </a:schemeClr>
                </a:solidFill>
              </a:rPr>
              <a:t>(used for phenotypes/morphology)</a:t>
            </a:r>
            <a:endParaRPr lang="en-US" sz="3600" dirty="0">
              <a:solidFill>
                <a:schemeClr val="bg2">
                  <a:lumMod val="20000"/>
                  <a:lumOff val="80000"/>
                </a:schemeClr>
              </a:solidFill>
            </a:endParaRPr>
          </a:p>
          <a:p>
            <a:pPr hangingPunct="0"/>
            <a:endParaRPr lang="en-US" sz="3600" dirty="0">
              <a:solidFill>
                <a:schemeClr val="bg2">
                  <a:lumMod val="20000"/>
                  <a:lumOff val="80000"/>
                </a:schemeClr>
              </a:solidFill>
              <a:latin typeface="+mj-lt"/>
              <a:ea typeface="+mj-ea"/>
              <a:cs typeface="+mj-cs"/>
              <a:sym typeface="Calibri"/>
            </a:endParaRPr>
          </a:p>
        </p:txBody>
      </p:sp>
    </p:spTree>
    <p:extLst>
      <p:ext uri="{BB962C8B-B14F-4D97-AF65-F5344CB8AC3E}">
        <p14:creationId xmlns:p14="http://schemas.microsoft.com/office/powerpoint/2010/main" val="2648976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97DDC3-C634-4A77-BF19-BF67350F4ECE}"/>
              </a:ext>
            </a:extLst>
          </p:cNvPr>
          <p:cNvSpPr txBox="1"/>
          <p:nvPr/>
        </p:nvSpPr>
        <p:spPr>
          <a:xfrm>
            <a:off x="8562022" y="838201"/>
            <a:ext cx="2029779"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b="1" dirty="0">
                <a:solidFill>
                  <a:srgbClr val="000000"/>
                </a:solidFill>
                <a:effectLst>
                  <a:outerShdw blurRad="38100" dist="38100" dir="2700000" algn="tl">
                    <a:srgbClr val="000000">
                      <a:alpha val="43137"/>
                    </a:srgbClr>
                  </a:outerShdw>
                </a:effectLst>
                <a:latin typeface="+mj-lt"/>
                <a:ea typeface="+mj-ea"/>
                <a:cs typeface="+mj-cs"/>
                <a:sym typeface="Calibri"/>
              </a:rPr>
              <a:t>Occam’s Razor</a:t>
            </a:r>
          </a:p>
          <a:p>
            <a:pPr hangingPunct="0"/>
            <a:r>
              <a:rPr lang="en-US" b="1" dirty="0">
                <a:effectLst>
                  <a:outerShdw blurRad="38100" dist="38100" dir="2700000" algn="tl">
                    <a:srgbClr val="000000">
                      <a:alpha val="43137"/>
                    </a:srgbClr>
                  </a:outerShdw>
                </a:effectLst>
              </a:rPr>
              <a:t>(parsimony)</a:t>
            </a:r>
            <a:endParaRPr lang="en-US" b="1"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b="1" dirty="0">
              <a:effectLst>
                <a:outerShdw blurRad="38100" dist="38100" dir="2700000" algn="tl">
                  <a:srgbClr val="000000">
                    <a:alpha val="43137"/>
                  </a:srgbClr>
                </a:outerShdw>
              </a:effectLst>
            </a:endParaRPr>
          </a:p>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The simplest explanation is always the best explanation.</a:t>
            </a:r>
          </a:p>
          <a:p>
            <a:pPr hangingPunct="0"/>
            <a:endParaRPr lang="en-US" dirty="0">
              <a:effectLst>
                <a:outerShdw blurRad="38100" dist="38100" dir="2700000" algn="tl">
                  <a:srgbClr val="000000">
                    <a:alpha val="43137"/>
                  </a:srgbClr>
                </a:outerShdw>
              </a:effectLst>
            </a:endParaRPr>
          </a:p>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EX:</a:t>
            </a:r>
          </a:p>
          <a:p>
            <a:pPr hangingPunct="0"/>
            <a:endParaRPr lang="en-US" dirty="0">
              <a:effectLst>
                <a:outerShdw blurRad="38100" dist="38100" dir="2700000" algn="tl">
                  <a:srgbClr val="000000">
                    <a:alpha val="43137"/>
                  </a:srgbClr>
                </a:outerShdw>
              </a:effectLst>
            </a:endParaRPr>
          </a:p>
          <a:p>
            <a:pPr hangingPunct="0"/>
            <a:r>
              <a:rPr lang="en-US" dirty="0">
                <a:solidFill>
                  <a:srgbClr val="FF0000"/>
                </a:solidFill>
                <a:effectLst>
                  <a:outerShdw blurRad="38100" dist="38100" dir="2700000" algn="tl">
                    <a:srgbClr val="000000">
                      <a:alpha val="43137"/>
                    </a:srgbClr>
                  </a:outerShdw>
                </a:effectLst>
                <a:latin typeface="+mj-lt"/>
                <a:ea typeface="+mj-ea"/>
                <a:cs typeface="+mj-cs"/>
                <a:sym typeface="Calibri"/>
              </a:rPr>
              <a:t>Why is _______ wearing red shoes?</a:t>
            </a:r>
          </a:p>
        </p:txBody>
      </p:sp>
      <p:grpSp>
        <p:nvGrpSpPr>
          <p:cNvPr id="9" name="Group 8">
            <a:extLst>
              <a:ext uri="{FF2B5EF4-FFF2-40B4-BE49-F238E27FC236}">
                <a16:creationId xmlns:a16="http://schemas.microsoft.com/office/drawing/2014/main" id="{0468B278-A75E-4420-B8F9-8FB86831E61D}"/>
              </a:ext>
            </a:extLst>
          </p:cNvPr>
          <p:cNvGrpSpPr>
            <a:grpSpLocks noChangeAspect="1"/>
          </p:cNvGrpSpPr>
          <p:nvPr/>
        </p:nvGrpSpPr>
        <p:grpSpPr>
          <a:xfrm>
            <a:off x="1524000" y="12700"/>
            <a:ext cx="22173055" cy="16903700"/>
            <a:chOff x="0" y="12700"/>
            <a:chExt cx="9144000" cy="6970958"/>
          </a:xfrm>
        </p:grpSpPr>
        <p:grpSp>
          <p:nvGrpSpPr>
            <p:cNvPr id="10" name="Group 9">
              <a:extLst>
                <a:ext uri="{FF2B5EF4-FFF2-40B4-BE49-F238E27FC236}">
                  <a16:creationId xmlns:a16="http://schemas.microsoft.com/office/drawing/2014/main" id="{4CEFB99F-6502-4901-9175-CC1694C584BF}"/>
                </a:ext>
              </a:extLst>
            </p:cNvPr>
            <p:cNvGrpSpPr>
              <a:grpSpLocks noChangeAspect="1"/>
            </p:cNvGrpSpPr>
            <p:nvPr/>
          </p:nvGrpSpPr>
          <p:grpSpPr>
            <a:xfrm>
              <a:off x="0" y="12700"/>
              <a:ext cx="6481590" cy="4932803"/>
              <a:chOff x="-4590" y="-56003"/>
              <a:chExt cx="6481590" cy="4932803"/>
            </a:xfrm>
          </p:grpSpPr>
          <p:pic>
            <p:nvPicPr>
              <p:cNvPr id="12" name="Picture 11">
                <a:extLst>
                  <a:ext uri="{FF2B5EF4-FFF2-40B4-BE49-F238E27FC236}">
                    <a16:creationId xmlns:a16="http://schemas.microsoft.com/office/drawing/2014/main" id="{9DC1421D-1560-41BB-904A-3B21994C4D5F}"/>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3" name="Group 12">
                <a:extLst>
                  <a:ext uri="{FF2B5EF4-FFF2-40B4-BE49-F238E27FC236}">
                    <a16:creationId xmlns:a16="http://schemas.microsoft.com/office/drawing/2014/main" id="{1FE14A8B-5E1B-4F9D-9A50-B1FF48BD7553}"/>
                  </a:ext>
                </a:extLst>
              </p:cNvPr>
              <p:cNvGrpSpPr/>
              <p:nvPr/>
            </p:nvGrpSpPr>
            <p:grpSpPr>
              <a:xfrm>
                <a:off x="3048000" y="2362200"/>
                <a:ext cx="3429000" cy="2514600"/>
                <a:chOff x="4038600" y="1905000"/>
                <a:chExt cx="1905001" cy="1345405"/>
              </a:xfrm>
            </p:grpSpPr>
            <p:pic>
              <p:nvPicPr>
                <p:cNvPr id="14" name="Picture 13">
                  <a:extLst>
                    <a:ext uri="{FF2B5EF4-FFF2-40B4-BE49-F238E27FC236}">
                      <a16:creationId xmlns:a16="http://schemas.microsoft.com/office/drawing/2014/main" id="{D1749538-BF5B-4944-93E7-7AFB77BF305F}"/>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15" name="Picture 14">
                  <a:extLst>
                    <a:ext uri="{FF2B5EF4-FFF2-40B4-BE49-F238E27FC236}">
                      <a16:creationId xmlns:a16="http://schemas.microsoft.com/office/drawing/2014/main" id="{C9EAF9B3-5AB5-45DB-BA5D-490849612E12}"/>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11" name="Picture 10">
              <a:extLst>
                <a:ext uri="{FF2B5EF4-FFF2-40B4-BE49-F238E27FC236}">
                  <a16:creationId xmlns:a16="http://schemas.microsoft.com/office/drawing/2014/main" id="{5773FCC9-A164-4D91-A43B-6AFC06282BF9}"/>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Tree>
    <p:extLst>
      <p:ext uri="{BB962C8B-B14F-4D97-AF65-F5344CB8AC3E}">
        <p14:creationId xmlns:p14="http://schemas.microsoft.com/office/powerpoint/2010/main" val="3537832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3352800" cy="1631586"/>
          </a:xfrm>
        </p:spPr>
        <p:txBody>
          <a:bodyPr>
            <a:noAutofit/>
          </a:bodyPr>
          <a:lstStyle/>
          <a:p>
            <a:r>
              <a:rPr lang="en-US" sz="3200" b="1" dirty="0"/>
              <a:t>1 parameter nucleotide substitution model</a:t>
            </a:r>
          </a:p>
        </p:txBody>
      </p:sp>
      <p:sp>
        <p:nvSpPr>
          <p:cNvPr id="4" name="Title 1">
            <a:extLst>
              <a:ext uri="{FF2B5EF4-FFF2-40B4-BE49-F238E27FC236}">
                <a16:creationId xmlns:a16="http://schemas.microsoft.com/office/drawing/2014/main" id="{F948C8FB-5DAB-4FA2-BD63-8D59DFA086D4}"/>
              </a:ext>
            </a:extLst>
          </p:cNvPr>
          <p:cNvSpPr txBox="1">
            <a:spLocks/>
          </p:cNvSpPr>
          <p:nvPr/>
        </p:nvSpPr>
        <p:spPr>
          <a:xfrm>
            <a:off x="7010400" y="133867"/>
            <a:ext cx="3352800" cy="163158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97500"/>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US" sz="3200" b="1" dirty="0"/>
              <a:t>2 parameter nucleotide substitution model</a:t>
            </a:r>
          </a:p>
        </p:txBody>
      </p:sp>
      <p:sp>
        <p:nvSpPr>
          <p:cNvPr id="5" name="TextBox 4">
            <a:extLst>
              <a:ext uri="{FF2B5EF4-FFF2-40B4-BE49-F238E27FC236}">
                <a16:creationId xmlns:a16="http://schemas.microsoft.com/office/drawing/2014/main" id="{3900746D-CBD0-43EB-8C06-45FFEB888D7F}"/>
              </a:ext>
            </a:extLst>
          </p:cNvPr>
          <p:cNvSpPr txBox="1"/>
          <p:nvPr/>
        </p:nvSpPr>
        <p:spPr>
          <a:xfrm>
            <a:off x="1752600" y="2133601"/>
            <a:ext cx="4572000"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latin typeface="+mj-lt"/>
                <a:ea typeface="+mj-ea"/>
                <a:cs typeface="+mj-cs"/>
                <a:sym typeface="Calibri"/>
              </a:rPr>
              <a:t>Assumptions: </a:t>
            </a:r>
          </a:p>
          <a:p>
            <a:pPr marL="457200" indent="-457200" hangingPunct="0">
              <a:buFontTx/>
              <a:buAutoNum type="arabicPeriod"/>
            </a:pPr>
            <a:r>
              <a:rPr lang="en-US" sz="2000" dirty="0"/>
              <a:t>All nucleotides have the same frequency</a:t>
            </a:r>
          </a:p>
          <a:p>
            <a:pPr marL="457200" indent="-457200" hangingPunct="0">
              <a:buFontTx/>
              <a:buAutoNum type="arabicPeriod"/>
            </a:pPr>
            <a:r>
              <a:rPr lang="en-US" sz="2000" dirty="0"/>
              <a:t>All nucleotides are equally likely to be substituted by any other nucleotide</a:t>
            </a:r>
            <a:endParaRPr lang="en-US" sz="2000" dirty="0">
              <a:latin typeface="+mj-lt"/>
              <a:ea typeface="+mj-ea"/>
              <a:cs typeface="+mj-cs"/>
              <a:sym typeface="Calibri"/>
            </a:endParaRPr>
          </a:p>
        </p:txBody>
      </p:sp>
      <p:sp>
        <p:nvSpPr>
          <p:cNvPr id="6" name="TextBox 5">
            <a:extLst>
              <a:ext uri="{FF2B5EF4-FFF2-40B4-BE49-F238E27FC236}">
                <a16:creationId xmlns:a16="http://schemas.microsoft.com/office/drawing/2014/main" id="{9CC477E1-F5E9-43B4-8FD1-EBE728F200A3}"/>
              </a:ext>
            </a:extLst>
          </p:cNvPr>
          <p:cNvSpPr txBox="1"/>
          <p:nvPr/>
        </p:nvSpPr>
        <p:spPr>
          <a:xfrm>
            <a:off x="1771650" y="4114800"/>
            <a:ext cx="4876800" cy="2154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latin typeface="+mj-lt"/>
                <a:ea typeface="+mj-ea"/>
                <a:cs typeface="+mj-cs"/>
                <a:sym typeface="Calibri"/>
              </a:rPr>
              <a:t>Parameters: </a:t>
            </a:r>
          </a:p>
          <a:p>
            <a:pPr marL="457200" indent="-457200" hangingPunct="0">
              <a:buFontTx/>
              <a:buAutoNum type="arabicPeriod"/>
            </a:pPr>
            <a:r>
              <a:rPr lang="en-US" sz="2000" dirty="0">
                <a:latin typeface="+mj-lt"/>
                <a:ea typeface="+mj-ea"/>
                <a:cs typeface="+mj-cs"/>
                <a:sym typeface="Calibri"/>
              </a:rPr>
              <a:t>Substitution rate</a:t>
            </a:r>
          </a:p>
          <a:p>
            <a:pPr marL="457200" indent="-457200" hangingPunct="0">
              <a:buFontTx/>
              <a:buAutoNum type="arabicPeriod"/>
            </a:pPr>
            <a:endParaRPr lang="en-US" sz="2000" dirty="0"/>
          </a:p>
          <a:p>
            <a:pPr marL="457200" indent="-457200" hangingPunct="0">
              <a:buFontTx/>
              <a:buAutoNum type="arabicPeriod"/>
            </a:pPr>
            <a:endParaRPr lang="en-US" sz="2000" dirty="0">
              <a:latin typeface="+mj-lt"/>
              <a:ea typeface="+mj-ea"/>
              <a:cs typeface="+mj-cs"/>
              <a:sym typeface="Calibri"/>
            </a:endParaRPr>
          </a:p>
          <a:p>
            <a:pPr marL="457200" indent="-457200" hangingPunct="0">
              <a:buFontTx/>
              <a:buAutoNum type="arabicPeriod"/>
            </a:pPr>
            <a:endParaRPr lang="en-US" sz="2000" dirty="0"/>
          </a:p>
          <a:p>
            <a:r>
              <a:rPr lang="en-US" b="1" dirty="0"/>
              <a:t>(Jukes and Cantor 1969)</a:t>
            </a:r>
          </a:p>
        </p:txBody>
      </p:sp>
      <p:sp>
        <p:nvSpPr>
          <p:cNvPr id="7" name="TextBox 6">
            <a:extLst>
              <a:ext uri="{FF2B5EF4-FFF2-40B4-BE49-F238E27FC236}">
                <a16:creationId xmlns:a16="http://schemas.microsoft.com/office/drawing/2014/main" id="{4819F195-8152-4A01-A603-71FEA7547B6A}"/>
              </a:ext>
            </a:extLst>
          </p:cNvPr>
          <p:cNvSpPr txBox="1"/>
          <p:nvPr/>
        </p:nvSpPr>
        <p:spPr>
          <a:xfrm>
            <a:off x="6096000" y="2133601"/>
            <a:ext cx="4572000" cy="1877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hangingPunct="0"/>
            <a:r>
              <a:rPr lang="en-US" sz="3600" dirty="0">
                <a:latin typeface="+mj-lt"/>
                <a:ea typeface="+mj-ea"/>
                <a:cs typeface="+mj-cs"/>
                <a:sym typeface="Calibri"/>
              </a:rPr>
              <a:t>Assumptions: </a:t>
            </a:r>
          </a:p>
          <a:p>
            <a:pPr marL="457200" indent="-457200" algn="r" hangingPunct="0">
              <a:buFontTx/>
              <a:buAutoNum type="arabicPeriod"/>
            </a:pPr>
            <a:r>
              <a:rPr lang="en-US" sz="2000" dirty="0"/>
              <a:t>All nucleotides have the same frequency</a:t>
            </a:r>
          </a:p>
          <a:p>
            <a:pPr marL="457200" indent="-457200" algn="r" hangingPunct="0">
              <a:buFontTx/>
              <a:buAutoNum type="arabicPeriod"/>
            </a:pPr>
            <a:r>
              <a:rPr lang="en-US" sz="2000" dirty="0">
                <a:latin typeface="+mj-lt"/>
                <a:ea typeface="+mj-ea"/>
                <a:cs typeface="+mj-cs"/>
                <a:sym typeface="Calibri"/>
              </a:rPr>
              <a:t>Transitions are more likely than transversions</a:t>
            </a:r>
          </a:p>
        </p:txBody>
      </p:sp>
      <p:sp>
        <p:nvSpPr>
          <p:cNvPr id="8" name="TextBox 7">
            <a:extLst>
              <a:ext uri="{FF2B5EF4-FFF2-40B4-BE49-F238E27FC236}">
                <a16:creationId xmlns:a16="http://schemas.microsoft.com/office/drawing/2014/main" id="{B11712EC-924D-45FE-8BE6-9EDB18390ADA}"/>
              </a:ext>
            </a:extLst>
          </p:cNvPr>
          <p:cNvSpPr txBox="1"/>
          <p:nvPr/>
        </p:nvSpPr>
        <p:spPr>
          <a:xfrm>
            <a:off x="5779770" y="4114800"/>
            <a:ext cx="4876800" cy="2462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hangingPunct="0"/>
            <a:r>
              <a:rPr lang="en-US" sz="3600" dirty="0">
                <a:latin typeface="+mj-lt"/>
                <a:ea typeface="+mj-ea"/>
                <a:cs typeface="+mj-cs"/>
                <a:sym typeface="Calibri"/>
              </a:rPr>
              <a:t>Parameters: </a:t>
            </a:r>
          </a:p>
          <a:p>
            <a:pPr marL="457200" indent="-457200" algn="r" hangingPunct="0">
              <a:buFontTx/>
              <a:buAutoNum type="arabicPeriod"/>
            </a:pPr>
            <a:r>
              <a:rPr lang="en-US" sz="2000" dirty="0">
                <a:latin typeface="+mj-lt"/>
                <a:ea typeface="+mj-ea"/>
                <a:cs typeface="+mj-cs"/>
                <a:sym typeface="Calibri"/>
              </a:rPr>
              <a:t>Transition rate</a:t>
            </a:r>
          </a:p>
          <a:p>
            <a:pPr marL="457200" indent="-457200" algn="r" hangingPunct="0">
              <a:buFontTx/>
              <a:buAutoNum type="arabicPeriod"/>
            </a:pPr>
            <a:r>
              <a:rPr lang="en-US" sz="2000" dirty="0"/>
              <a:t>Transversion rate</a:t>
            </a:r>
            <a:endParaRPr lang="en-US" sz="2000" dirty="0">
              <a:latin typeface="+mj-lt"/>
              <a:ea typeface="+mj-ea"/>
              <a:cs typeface="+mj-cs"/>
              <a:sym typeface="Calibri"/>
            </a:endParaRPr>
          </a:p>
          <a:p>
            <a:pPr marL="457200" indent="-457200" algn="r" hangingPunct="0">
              <a:buFontTx/>
              <a:buAutoNum type="arabicPeriod"/>
            </a:pPr>
            <a:endParaRPr lang="en-US" sz="2000" dirty="0"/>
          </a:p>
          <a:p>
            <a:pPr marL="457200" indent="-457200" algn="r" hangingPunct="0">
              <a:buFontTx/>
              <a:buAutoNum type="arabicPeriod"/>
            </a:pPr>
            <a:endParaRPr lang="en-US" sz="2000" dirty="0">
              <a:latin typeface="+mj-lt"/>
              <a:ea typeface="+mj-ea"/>
              <a:cs typeface="+mj-cs"/>
              <a:sym typeface="Calibri"/>
            </a:endParaRPr>
          </a:p>
          <a:p>
            <a:pPr marL="457200" indent="-457200" algn="r" hangingPunct="0">
              <a:buFontTx/>
              <a:buAutoNum type="arabicPeriod"/>
            </a:pPr>
            <a:endParaRPr lang="en-US" sz="2000" dirty="0"/>
          </a:p>
          <a:p>
            <a:pPr algn="r"/>
            <a:r>
              <a:rPr lang="en-US" b="1" dirty="0"/>
              <a:t>(Kimura 1980)</a:t>
            </a:r>
          </a:p>
        </p:txBody>
      </p:sp>
    </p:spTree>
    <p:extLst>
      <p:ext uri="{BB962C8B-B14F-4D97-AF65-F5344CB8AC3E}">
        <p14:creationId xmlns:p14="http://schemas.microsoft.com/office/powerpoint/2010/main" val="35451135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153400" cy="1631586"/>
          </a:xfrm>
        </p:spPr>
        <p:txBody>
          <a:bodyPr>
            <a:noAutofit/>
          </a:bodyPr>
          <a:lstStyle/>
          <a:p>
            <a:r>
              <a:rPr lang="en-US" b="1" i="1" dirty="0"/>
              <a:t>n</a:t>
            </a:r>
            <a:r>
              <a:rPr lang="en-US" b="1" dirty="0"/>
              <a:t> parameter nucleotide substitution model</a:t>
            </a:r>
          </a:p>
        </p:txBody>
      </p:sp>
      <p:sp>
        <p:nvSpPr>
          <p:cNvPr id="5" name="TextBox 4">
            <a:extLst>
              <a:ext uri="{FF2B5EF4-FFF2-40B4-BE49-F238E27FC236}">
                <a16:creationId xmlns:a16="http://schemas.microsoft.com/office/drawing/2014/main" id="{3900746D-CBD0-43EB-8C06-45FFEB888D7F}"/>
              </a:ext>
            </a:extLst>
          </p:cNvPr>
          <p:cNvSpPr txBox="1"/>
          <p:nvPr/>
        </p:nvSpPr>
        <p:spPr>
          <a:xfrm>
            <a:off x="1752600" y="1752600"/>
            <a:ext cx="8610600"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latin typeface="+mj-lt"/>
                <a:ea typeface="+mj-ea"/>
                <a:cs typeface="+mj-cs"/>
                <a:sym typeface="Calibri"/>
              </a:rPr>
              <a:t>These models can be expanded to include all the information we know about DNA function and evolution.</a:t>
            </a:r>
          </a:p>
          <a:p>
            <a:pPr hangingPunct="0"/>
            <a:endParaRPr lang="en-US" sz="3600" dirty="0"/>
          </a:p>
          <a:p>
            <a:pPr hangingPunct="0"/>
            <a:r>
              <a:rPr lang="en-US" sz="3600" dirty="0">
                <a:solidFill>
                  <a:srgbClr val="FF0000"/>
                </a:solidFill>
              </a:rPr>
              <a:t>What are some other aspects of DNA we could incorporate into models?</a:t>
            </a:r>
            <a:endParaRPr lang="en-US" sz="3600" dirty="0">
              <a:solidFill>
                <a:srgbClr val="FF0000"/>
              </a:solidFill>
              <a:sym typeface="Calibri"/>
            </a:endParaRPr>
          </a:p>
          <a:p>
            <a:pPr hangingPunct="0"/>
            <a:r>
              <a:rPr lang="en-US" sz="3600" dirty="0"/>
              <a:t>	</a:t>
            </a:r>
            <a:endParaRPr lang="en-US" sz="2000" dirty="0">
              <a:latin typeface="+mj-lt"/>
              <a:ea typeface="+mj-ea"/>
              <a:cs typeface="+mj-cs"/>
              <a:sym typeface="Calibri"/>
            </a:endParaRPr>
          </a:p>
        </p:txBody>
      </p:sp>
    </p:spTree>
    <p:extLst>
      <p:ext uri="{BB962C8B-B14F-4D97-AF65-F5344CB8AC3E}">
        <p14:creationId xmlns:p14="http://schemas.microsoft.com/office/powerpoint/2010/main" val="14407492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153400" cy="1631586"/>
          </a:xfrm>
        </p:spPr>
        <p:txBody>
          <a:bodyPr>
            <a:noAutofit/>
          </a:bodyPr>
          <a:lstStyle/>
          <a:p>
            <a:r>
              <a:rPr lang="en-US" b="1" i="1" dirty="0"/>
              <a:t>n</a:t>
            </a:r>
            <a:r>
              <a:rPr lang="en-US" b="1" dirty="0"/>
              <a:t> parameter nucleotide substitution model</a:t>
            </a:r>
          </a:p>
        </p:txBody>
      </p:sp>
      <p:sp>
        <p:nvSpPr>
          <p:cNvPr id="5" name="TextBox 4">
            <a:extLst>
              <a:ext uri="{FF2B5EF4-FFF2-40B4-BE49-F238E27FC236}">
                <a16:creationId xmlns:a16="http://schemas.microsoft.com/office/drawing/2014/main" id="{3900746D-CBD0-43EB-8C06-45FFEB888D7F}"/>
              </a:ext>
            </a:extLst>
          </p:cNvPr>
          <p:cNvSpPr txBox="1"/>
          <p:nvPr/>
        </p:nvSpPr>
        <p:spPr>
          <a:xfrm>
            <a:off x="1752600" y="1752600"/>
            <a:ext cx="8610600" cy="53860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dirty="0">
                <a:latin typeface="+mj-lt"/>
                <a:ea typeface="+mj-ea"/>
                <a:cs typeface="+mj-cs"/>
                <a:sym typeface="Calibri"/>
              </a:rPr>
              <a:t>These models can be expanded to include all the information we know about DNA function and evolution.</a:t>
            </a:r>
          </a:p>
          <a:p>
            <a:pPr hangingPunct="0"/>
            <a:endParaRPr lang="en-US" sz="3600" dirty="0"/>
          </a:p>
          <a:p>
            <a:pPr hangingPunct="0"/>
            <a:r>
              <a:rPr lang="en-US" sz="3600" dirty="0"/>
              <a:t>For example</a:t>
            </a:r>
          </a:p>
          <a:p>
            <a:pPr hangingPunct="0"/>
            <a:r>
              <a:rPr lang="en-US" sz="3200" dirty="0">
                <a:latin typeface="+mj-lt"/>
                <a:ea typeface="+mj-ea"/>
                <a:cs typeface="+mj-cs"/>
                <a:sym typeface="Calibri"/>
              </a:rPr>
              <a:t>	Unequal base compositional bias (HKY85)</a:t>
            </a:r>
          </a:p>
          <a:p>
            <a:pPr hangingPunct="0"/>
            <a:r>
              <a:rPr lang="en-US" sz="3600" dirty="0"/>
              <a:t>	</a:t>
            </a:r>
            <a:r>
              <a:rPr lang="en-US" sz="3200" dirty="0"/>
              <a:t>Paired based compositional bias (T92)</a:t>
            </a:r>
          </a:p>
          <a:p>
            <a:pPr hangingPunct="0"/>
            <a:r>
              <a:rPr lang="en-US" sz="3600" dirty="0"/>
              <a:t>	</a:t>
            </a:r>
            <a:r>
              <a:rPr lang="en-US" sz="2000" dirty="0"/>
              <a:t>Purine-purine vs. pyrimidine-pyrimidine substitution bias </a:t>
            </a:r>
            <a:r>
              <a:rPr lang="en-US" dirty="0"/>
              <a:t>(TN93)</a:t>
            </a:r>
            <a:endParaRPr lang="en-US" sz="3200" dirty="0"/>
          </a:p>
          <a:p>
            <a:pPr hangingPunct="0"/>
            <a:r>
              <a:rPr lang="en-US" sz="2400" dirty="0">
                <a:latin typeface="+mj-lt"/>
                <a:ea typeface="+mj-ea"/>
                <a:cs typeface="+mj-cs"/>
                <a:sym typeface="Calibri"/>
              </a:rPr>
              <a:t>	</a:t>
            </a:r>
            <a:r>
              <a:rPr lang="en-US" sz="2000" dirty="0">
                <a:latin typeface="+mj-lt"/>
                <a:ea typeface="+mj-ea"/>
                <a:cs typeface="+mj-cs"/>
                <a:sym typeface="Calibri"/>
              </a:rPr>
              <a:t>All nucleotides </a:t>
            </a:r>
            <a:r>
              <a:rPr lang="en-US" sz="2000" dirty="0"/>
              <a:t>have their own frequency and substitution rates (GTR)</a:t>
            </a:r>
            <a:endParaRPr lang="en-US" sz="3600" dirty="0">
              <a:latin typeface="+mj-lt"/>
              <a:ea typeface="+mj-ea"/>
              <a:cs typeface="+mj-cs"/>
              <a:sym typeface="Calibri"/>
            </a:endParaRPr>
          </a:p>
          <a:p>
            <a:pPr hangingPunct="0"/>
            <a:r>
              <a:rPr lang="en-US" sz="3600" dirty="0"/>
              <a:t>	</a:t>
            </a:r>
            <a:endParaRPr lang="en-US" sz="2000" dirty="0">
              <a:latin typeface="+mj-lt"/>
              <a:ea typeface="+mj-ea"/>
              <a:cs typeface="+mj-cs"/>
              <a:sym typeface="Calibri"/>
            </a:endParaRPr>
          </a:p>
        </p:txBody>
      </p:sp>
    </p:spTree>
    <p:extLst>
      <p:ext uri="{BB962C8B-B14F-4D97-AF65-F5344CB8AC3E}">
        <p14:creationId xmlns:p14="http://schemas.microsoft.com/office/powerpoint/2010/main" val="41744363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4CD18AC-A31F-41A7-BDB4-9BCA4B7B8AE4}"/>
              </a:ext>
            </a:extLst>
          </p:cNvPr>
          <p:cNvGrpSpPr>
            <a:grpSpLocks noChangeAspect="1"/>
          </p:cNvGrpSpPr>
          <p:nvPr/>
        </p:nvGrpSpPr>
        <p:grpSpPr>
          <a:xfrm>
            <a:off x="1524000" y="12700"/>
            <a:ext cx="9144000" cy="6970958"/>
            <a:chOff x="0" y="12700"/>
            <a:chExt cx="9144000" cy="6970958"/>
          </a:xfrm>
        </p:grpSpPr>
        <p:grpSp>
          <p:nvGrpSpPr>
            <p:cNvPr id="9" name="Group 8">
              <a:extLst>
                <a:ext uri="{FF2B5EF4-FFF2-40B4-BE49-F238E27FC236}">
                  <a16:creationId xmlns:a16="http://schemas.microsoft.com/office/drawing/2014/main" id="{0C14DC02-C21A-4A38-A944-1FD9D5C9C754}"/>
                </a:ext>
              </a:extLst>
            </p:cNvPr>
            <p:cNvGrpSpPr>
              <a:grpSpLocks noChangeAspect="1"/>
            </p:cNvGrpSpPr>
            <p:nvPr/>
          </p:nvGrpSpPr>
          <p:grpSpPr>
            <a:xfrm>
              <a:off x="0" y="12700"/>
              <a:ext cx="6481590" cy="4932803"/>
              <a:chOff x="-4590" y="-56003"/>
              <a:chExt cx="6481590" cy="4932803"/>
            </a:xfrm>
          </p:grpSpPr>
          <p:pic>
            <p:nvPicPr>
              <p:cNvPr id="11" name="Picture 10">
                <a:extLst>
                  <a:ext uri="{FF2B5EF4-FFF2-40B4-BE49-F238E27FC236}">
                    <a16:creationId xmlns:a16="http://schemas.microsoft.com/office/drawing/2014/main" id="{6C2DF481-D964-42DA-BCA3-187B2A449A04}"/>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2" name="Group 11">
                <a:extLst>
                  <a:ext uri="{FF2B5EF4-FFF2-40B4-BE49-F238E27FC236}">
                    <a16:creationId xmlns:a16="http://schemas.microsoft.com/office/drawing/2014/main" id="{44ACB4C7-29E2-44CF-BEB1-19038CE3097F}"/>
                  </a:ext>
                </a:extLst>
              </p:cNvPr>
              <p:cNvGrpSpPr/>
              <p:nvPr/>
            </p:nvGrpSpPr>
            <p:grpSpPr>
              <a:xfrm>
                <a:off x="3048000" y="2362200"/>
                <a:ext cx="3429000" cy="2514600"/>
                <a:chOff x="4038600" y="1905000"/>
                <a:chExt cx="1905001" cy="1345405"/>
              </a:xfrm>
            </p:grpSpPr>
            <p:pic>
              <p:nvPicPr>
                <p:cNvPr id="13" name="Picture 12">
                  <a:extLst>
                    <a:ext uri="{FF2B5EF4-FFF2-40B4-BE49-F238E27FC236}">
                      <a16:creationId xmlns:a16="http://schemas.microsoft.com/office/drawing/2014/main" id="{54507107-D681-4F5D-9602-19C731713D33}"/>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14" name="Picture 13">
                  <a:extLst>
                    <a:ext uri="{FF2B5EF4-FFF2-40B4-BE49-F238E27FC236}">
                      <a16:creationId xmlns:a16="http://schemas.microsoft.com/office/drawing/2014/main" id="{8D027C1D-720C-4F22-A83B-EBFE43B7211B}"/>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4" name="Picture 3">
              <a:extLst>
                <a:ext uri="{FF2B5EF4-FFF2-40B4-BE49-F238E27FC236}">
                  <a16:creationId xmlns:a16="http://schemas.microsoft.com/office/drawing/2014/main" id="{BA3C62DE-6A13-4473-B278-BCB7CC47381A}"/>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
        <p:nvSpPr>
          <p:cNvPr id="2" name="Rectangle 1">
            <a:extLst>
              <a:ext uri="{FF2B5EF4-FFF2-40B4-BE49-F238E27FC236}">
                <a16:creationId xmlns:a16="http://schemas.microsoft.com/office/drawing/2014/main" id="{D30C10C3-2792-4840-B65E-F37200D5A617}"/>
              </a:ext>
            </a:extLst>
          </p:cNvPr>
          <p:cNvSpPr/>
          <p:nvPr/>
        </p:nvSpPr>
        <p:spPr>
          <a:xfrm>
            <a:off x="4576590" y="1097280"/>
            <a:ext cx="7137890" cy="57607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FF184D3-2055-4E16-B6C1-A8F72D2F230A}"/>
              </a:ext>
            </a:extLst>
          </p:cNvPr>
          <p:cNvSpPr/>
          <p:nvPr/>
        </p:nvSpPr>
        <p:spPr>
          <a:xfrm>
            <a:off x="8005590" y="971622"/>
            <a:ext cx="4688614" cy="2585323"/>
          </a:xfrm>
          <a:prstGeom prst="rect">
            <a:avLst/>
          </a:prstGeom>
        </p:spPr>
        <p:txBody>
          <a:bodyPr wrap="square">
            <a:spAutoFit/>
          </a:bodyPr>
          <a:lstStyle/>
          <a:p>
            <a:r>
              <a:rPr lang="en-US" sz="5400" b="1" dirty="0">
                <a:solidFill>
                  <a:srgbClr val="000000"/>
                </a:solidFill>
                <a:effectLst>
                  <a:outerShdw blurRad="38100" dist="38100" dir="2700000" algn="tl">
                    <a:srgbClr val="000000">
                      <a:alpha val="43137"/>
                    </a:srgbClr>
                  </a:outerShdw>
                </a:effectLst>
                <a:sym typeface="Calibri"/>
              </a:rPr>
              <a:t>Bayesian vs. Frequentist statistics</a:t>
            </a:r>
            <a:endParaRPr lang="en-US" sz="5400" dirty="0"/>
          </a:p>
        </p:txBody>
      </p:sp>
      <p:sp>
        <p:nvSpPr>
          <p:cNvPr id="5" name="Rectangle 4">
            <a:extLst>
              <a:ext uri="{FF2B5EF4-FFF2-40B4-BE49-F238E27FC236}">
                <a16:creationId xmlns:a16="http://schemas.microsoft.com/office/drawing/2014/main" id="{8D04125A-8989-49F7-9861-00424A50A8F8}"/>
              </a:ext>
            </a:extLst>
          </p:cNvPr>
          <p:cNvSpPr/>
          <p:nvPr/>
        </p:nvSpPr>
        <p:spPr>
          <a:xfrm>
            <a:off x="184909" y="5403916"/>
            <a:ext cx="3848612" cy="1200329"/>
          </a:xfrm>
          <a:prstGeom prst="rect">
            <a:avLst/>
          </a:prstGeom>
        </p:spPr>
        <p:txBody>
          <a:bodyPr wrap="square">
            <a:spAutoFit/>
          </a:bodyPr>
          <a:lstStyle/>
          <a:p>
            <a:r>
              <a:rPr lang="en-US" b="1" dirty="0">
                <a:solidFill>
                  <a:srgbClr val="000000"/>
                </a:solidFill>
                <a:effectLst>
                  <a:outerShdw blurRad="38100" dist="38100" dir="2700000" algn="tl">
                    <a:srgbClr val="000000">
                      <a:alpha val="43137"/>
                    </a:srgbClr>
                  </a:outerShdw>
                </a:effectLst>
                <a:sym typeface="Calibri"/>
              </a:rPr>
              <a:t>Side note: MCMCs aren’t limited to a likelihood framework.</a:t>
            </a:r>
          </a:p>
          <a:p>
            <a:r>
              <a:rPr lang="en-US" b="1" dirty="0">
                <a:solidFill>
                  <a:srgbClr val="000000"/>
                </a:solidFill>
                <a:effectLst>
                  <a:outerShdw blurRad="38100" dist="38100" dir="2700000" algn="tl">
                    <a:srgbClr val="000000">
                      <a:alpha val="43137"/>
                    </a:srgbClr>
                  </a:outerShdw>
                </a:effectLst>
                <a:sym typeface="Calibri"/>
              </a:rPr>
              <a:t>They can be deployed in a Bayesian framework too.</a:t>
            </a:r>
            <a:endParaRPr lang="en-US" dirty="0"/>
          </a:p>
        </p:txBody>
      </p:sp>
      <p:sp>
        <p:nvSpPr>
          <p:cNvPr id="16" name="Rectangle 15">
            <a:extLst>
              <a:ext uri="{FF2B5EF4-FFF2-40B4-BE49-F238E27FC236}">
                <a16:creationId xmlns:a16="http://schemas.microsoft.com/office/drawing/2014/main" id="{4A183113-D79D-400E-9390-F0D3C774F5EB}"/>
              </a:ext>
            </a:extLst>
          </p:cNvPr>
          <p:cNvSpPr/>
          <p:nvPr/>
        </p:nvSpPr>
        <p:spPr>
          <a:xfrm>
            <a:off x="184909" y="2956780"/>
            <a:ext cx="3848612" cy="923330"/>
          </a:xfrm>
          <a:prstGeom prst="rect">
            <a:avLst/>
          </a:prstGeom>
        </p:spPr>
        <p:txBody>
          <a:bodyPr wrap="square">
            <a:spAutoFit/>
          </a:bodyPr>
          <a:lstStyle/>
          <a:p>
            <a:r>
              <a:rPr lang="en-US" b="1" dirty="0">
                <a:solidFill>
                  <a:srgbClr val="000000"/>
                </a:solidFill>
                <a:effectLst>
                  <a:outerShdw blurRad="38100" dist="38100" dir="2700000" algn="tl">
                    <a:srgbClr val="000000">
                      <a:alpha val="43137"/>
                    </a:srgbClr>
                  </a:outerShdw>
                </a:effectLst>
                <a:sym typeface="Calibri"/>
              </a:rPr>
              <a:t>But ML isn’t the most computationally heavy method of finding the best model.</a:t>
            </a:r>
            <a:endParaRPr lang="en-US" dirty="0"/>
          </a:p>
        </p:txBody>
      </p:sp>
    </p:spTree>
    <p:extLst>
      <p:ext uri="{BB962C8B-B14F-4D97-AF65-F5344CB8AC3E}">
        <p14:creationId xmlns:p14="http://schemas.microsoft.com/office/powerpoint/2010/main" val="235032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quentists vs. Bayesians">
            <a:extLst>
              <a:ext uri="{FF2B5EF4-FFF2-40B4-BE49-F238E27FC236}">
                <a16:creationId xmlns:a16="http://schemas.microsoft.com/office/drawing/2014/main" id="{16AA88F9-51CC-4D3F-A594-B5A14F586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50" y="52388"/>
            <a:ext cx="4457700" cy="675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860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E6A45A-537C-4413-99C0-D9247A80F108}"/>
              </a:ext>
            </a:extLst>
          </p:cNvPr>
          <p:cNvSpPr txBox="1"/>
          <p:nvPr/>
        </p:nvSpPr>
        <p:spPr>
          <a:xfrm>
            <a:off x="980440" y="3902119"/>
            <a:ext cx="281940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b="1" dirty="0">
                <a:solidFill>
                  <a:srgbClr val="000000"/>
                </a:solidFill>
                <a:effectLst>
                  <a:outerShdw blurRad="38100" dist="38100" dir="2700000" algn="tl">
                    <a:srgbClr val="000000">
                      <a:alpha val="43137"/>
                    </a:srgbClr>
                  </a:outerShdw>
                </a:effectLst>
                <a:latin typeface="+mj-lt"/>
                <a:ea typeface="+mj-ea"/>
                <a:cs typeface="+mj-cs"/>
                <a:sym typeface="Calibri"/>
              </a:rPr>
              <a:t>Frequentist explanation</a:t>
            </a:r>
            <a:endParaRPr lang="en-US" sz="32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4" name="TextBox 3">
            <a:extLst>
              <a:ext uri="{FF2B5EF4-FFF2-40B4-BE49-F238E27FC236}">
                <a16:creationId xmlns:a16="http://schemas.microsoft.com/office/drawing/2014/main" id="{4DF0B1D8-3388-4D45-8EAC-78BF3FB53415}"/>
              </a:ext>
            </a:extLst>
          </p:cNvPr>
          <p:cNvSpPr txBox="1"/>
          <p:nvPr/>
        </p:nvSpPr>
        <p:spPr>
          <a:xfrm>
            <a:off x="9098280" y="4075095"/>
            <a:ext cx="281940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b="1" dirty="0">
                <a:solidFill>
                  <a:srgbClr val="000000"/>
                </a:solidFill>
                <a:effectLst>
                  <a:outerShdw blurRad="38100" dist="38100" dir="2700000" algn="tl">
                    <a:srgbClr val="000000">
                      <a:alpha val="43137"/>
                    </a:srgbClr>
                  </a:outerShdw>
                </a:effectLst>
                <a:latin typeface="+mj-lt"/>
                <a:ea typeface="+mj-ea"/>
                <a:cs typeface="+mj-cs"/>
                <a:sym typeface="Calibri"/>
              </a:rPr>
              <a:t>Bayesian explanation</a:t>
            </a:r>
            <a:endParaRPr lang="en-US" sz="32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5" name="TextBox 4">
            <a:extLst>
              <a:ext uri="{FF2B5EF4-FFF2-40B4-BE49-F238E27FC236}">
                <a16:creationId xmlns:a16="http://schemas.microsoft.com/office/drawing/2014/main" id="{75B9DD94-C28B-4E07-89A7-932CBF5B2254}"/>
              </a:ext>
            </a:extLst>
          </p:cNvPr>
          <p:cNvSpPr txBox="1"/>
          <p:nvPr/>
        </p:nvSpPr>
        <p:spPr>
          <a:xfrm>
            <a:off x="4170680" y="0"/>
            <a:ext cx="281940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400" b="1" dirty="0">
                <a:solidFill>
                  <a:srgbClr val="000000"/>
                </a:solidFill>
                <a:effectLst>
                  <a:outerShdw blurRad="38100" dist="38100" dir="2700000" algn="tl">
                    <a:srgbClr val="000000">
                      <a:alpha val="43137"/>
                    </a:srgbClr>
                  </a:outerShdw>
                </a:effectLst>
                <a:latin typeface="+mj-lt"/>
                <a:ea typeface="+mj-ea"/>
                <a:cs typeface="+mj-cs"/>
                <a:sym typeface="Calibri"/>
              </a:rPr>
              <a:t>Observation</a:t>
            </a:r>
            <a:endParaRPr lang="en-US" sz="4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pic>
        <p:nvPicPr>
          <p:cNvPr id="2050" name="Picture 2" descr="US Quarter Dollar Coin Front Picture | Free Photograph ...">
            <a:extLst>
              <a:ext uri="{FF2B5EF4-FFF2-40B4-BE49-F238E27FC236}">
                <a16:creationId xmlns:a16="http://schemas.microsoft.com/office/drawing/2014/main" id="{4DB52FA8-7A0F-488C-8BEC-A94C139061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4" t="4133" r="24104" b="6818"/>
          <a:stretch/>
        </p:blipFill>
        <p:spPr bwMode="auto">
          <a:xfrm>
            <a:off x="5222240" y="1239520"/>
            <a:ext cx="2199640" cy="2189480"/>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Chris Ramsay (magician) Wiki Biography, age, net worth ...">
            <a:extLst>
              <a:ext uri="{FF2B5EF4-FFF2-40B4-BE49-F238E27FC236}">
                <a16:creationId xmlns:a16="http://schemas.microsoft.com/office/drawing/2014/main" id="{8EEFA74A-D262-49E7-B138-38D434025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9" r="22978"/>
          <a:stretch/>
        </p:blipFill>
        <p:spPr bwMode="auto">
          <a:xfrm>
            <a:off x="589280" y="794257"/>
            <a:ext cx="3302000" cy="2920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0A599F1-4C3D-4990-8D22-3F4694325180}"/>
              </a:ext>
            </a:extLst>
          </p:cNvPr>
          <p:cNvCxnSpPr>
            <a:stCxn id="2052" idx="3"/>
          </p:cNvCxnSpPr>
          <p:nvPr/>
        </p:nvCxnSpPr>
        <p:spPr>
          <a:xfrm flipV="1">
            <a:off x="3891280" y="2254457"/>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4B3A71-9C7D-412D-B7C9-B37BAD613022}"/>
              </a:ext>
            </a:extLst>
          </p:cNvPr>
          <p:cNvCxnSpPr/>
          <p:nvPr/>
        </p:nvCxnSpPr>
        <p:spPr>
          <a:xfrm flipV="1">
            <a:off x="7660640" y="2334260"/>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75F972-4E8E-48EF-8425-53469235BFD4}"/>
              </a:ext>
            </a:extLst>
          </p:cNvPr>
          <p:cNvSpPr txBox="1"/>
          <p:nvPr/>
        </p:nvSpPr>
        <p:spPr>
          <a:xfrm>
            <a:off x="3977640" y="2543276"/>
            <a:ext cx="130556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Flipped 10x</a:t>
            </a:r>
          </a:p>
        </p:txBody>
      </p:sp>
      <p:sp>
        <p:nvSpPr>
          <p:cNvPr id="12" name="TextBox 11">
            <a:extLst>
              <a:ext uri="{FF2B5EF4-FFF2-40B4-BE49-F238E27FC236}">
                <a16:creationId xmlns:a16="http://schemas.microsoft.com/office/drawing/2014/main" id="{CF0B61C7-8B3A-4E84-AFFA-3BACBDF4C3A3}"/>
              </a:ext>
            </a:extLst>
          </p:cNvPr>
          <p:cNvSpPr txBox="1"/>
          <p:nvPr/>
        </p:nvSpPr>
        <p:spPr>
          <a:xfrm>
            <a:off x="9098280" y="2041873"/>
            <a:ext cx="219964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10x heads</a:t>
            </a:r>
          </a:p>
        </p:txBody>
      </p:sp>
      <p:sp>
        <p:nvSpPr>
          <p:cNvPr id="13" name="TextBox 12">
            <a:extLst>
              <a:ext uri="{FF2B5EF4-FFF2-40B4-BE49-F238E27FC236}">
                <a16:creationId xmlns:a16="http://schemas.microsoft.com/office/drawing/2014/main" id="{7B752917-94FC-4FFF-BAF6-F31C69CC8C6E}"/>
              </a:ext>
            </a:extLst>
          </p:cNvPr>
          <p:cNvSpPr txBox="1"/>
          <p:nvPr/>
        </p:nvSpPr>
        <p:spPr>
          <a:xfrm>
            <a:off x="810260" y="5692876"/>
            <a:ext cx="382016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You are lucky.</a:t>
            </a:r>
          </a:p>
        </p:txBody>
      </p:sp>
    </p:spTree>
    <p:extLst>
      <p:ext uri="{BB962C8B-B14F-4D97-AF65-F5344CB8AC3E}">
        <p14:creationId xmlns:p14="http://schemas.microsoft.com/office/powerpoint/2010/main" val="3199363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E6A45A-537C-4413-99C0-D9247A80F108}"/>
              </a:ext>
            </a:extLst>
          </p:cNvPr>
          <p:cNvSpPr txBox="1"/>
          <p:nvPr/>
        </p:nvSpPr>
        <p:spPr>
          <a:xfrm>
            <a:off x="980440" y="3902119"/>
            <a:ext cx="281940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b="1" dirty="0">
                <a:solidFill>
                  <a:srgbClr val="000000"/>
                </a:solidFill>
                <a:effectLst>
                  <a:outerShdw blurRad="38100" dist="38100" dir="2700000" algn="tl">
                    <a:srgbClr val="000000">
                      <a:alpha val="43137"/>
                    </a:srgbClr>
                  </a:outerShdw>
                </a:effectLst>
                <a:latin typeface="+mj-lt"/>
                <a:ea typeface="+mj-ea"/>
                <a:cs typeface="+mj-cs"/>
                <a:sym typeface="Calibri"/>
              </a:rPr>
              <a:t>Frequentist explanation</a:t>
            </a:r>
            <a:endParaRPr lang="en-US" sz="32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4" name="TextBox 3">
            <a:extLst>
              <a:ext uri="{FF2B5EF4-FFF2-40B4-BE49-F238E27FC236}">
                <a16:creationId xmlns:a16="http://schemas.microsoft.com/office/drawing/2014/main" id="{4DF0B1D8-3388-4D45-8EAC-78BF3FB53415}"/>
              </a:ext>
            </a:extLst>
          </p:cNvPr>
          <p:cNvSpPr txBox="1"/>
          <p:nvPr/>
        </p:nvSpPr>
        <p:spPr>
          <a:xfrm>
            <a:off x="9098280" y="4075095"/>
            <a:ext cx="281940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b="1" dirty="0">
                <a:solidFill>
                  <a:srgbClr val="000000"/>
                </a:solidFill>
                <a:effectLst>
                  <a:outerShdw blurRad="38100" dist="38100" dir="2700000" algn="tl">
                    <a:srgbClr val="000000">
                      <a:alpha val="43137"/>
                    </a:srgbClr>
                  </a:outerShdw>
                </a:effectLst>
                <a:latin typeface="+mj-lt"/>
                <a:ea typeface="+mj-ea"/>
                <a:cs typeface="+mj-cs"/>
                <a:sym typeface="Calibri"/>
              </a:rPr>
              <a:t>Bayesian explanation</a:t>
            </a:r>
            <a:endParaRPr lang="en-US" sz="32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5" name="TextBox 4">
            <a:extLst>
              <a:ext uri="{FF2B5EF4-FFF2-40B4-BE49-F238E27FC236}">
                <a16:creationId xmlns:a16="http://schemas.microsoft.com/office/drawing/2014/main" id="{75B9DD94-C28B-4E07-89A7-932CBF5B2254}"/>
              </a:ext>
            </a:extLst>
          </p:cNvPr>
          <p:cNvSpPr txBox="1"/>
          <p:nvPr/>
        </p:nvSpPr>
        <p:spPr>
          <a:xfrm>
            <a:off x="4170680" y="0"/>
            <a:ext cx="281940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400" b="1" dirty="0">
                <a:solidFill>
                  <a:srgbClr val="000000"/>
                </a:solidFill>
                <a:effectLst>
                  <a:outerShdw blurRad="38100" dist="38100" dir="2700000" algn="tl">
                    <a:srgbClr val="000000">
                      <a:alpha val="43137"/>
                    </a:srgbClr>
                  </a:outerShdw>
                </a:effectLst>
                <a:latin typeface="+mj-lt"/>
                <a:ea typeface="+mj-ea"/>
                <a:cs typeface="+mj-cs"/>
                <a:sym typeface="Calibri"/>
              </a:rPr>
              <a:t>Observation</a:t>
            </a:r>
            <a:endParaRPr lang="en-US" sz="4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pic>
        <p:nvPicPr>
          <p:cNvPr id="2050" name="Picture 2" descr="US Quarter Dollar Coin Front Picture | Free Photograph ...">
            <a:extLst>
              <a:ext uri="{FF2B5EF4-FFF2-40B4-BE49-F238E27FC236}">
                <a16:creationId xmlns:a16="http://schemas.microsoft.com/office/drawing/2014/main" id="{4DB52FA8-7A0F-488C-8BEC-A94C139061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4" t="4133" r="24104" b="6818"/>
          <a:stretch/>
        </p:blipFill>
        <p:spPr bwMode="auto">
          <a:xfrm>
            <a:off x="5222240" y="1239520"/>
            <a:ext cx="2199640" cy="2189480"/>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Chris Ramsay (magician) Wiki Biography, age, net worth ...">
            <a:extLst>
              <a:ext uri="{FF2B5EF4-FFF2-40B4-BE49-F238E27FC236}">
                <a16:creationId xmlns:a16="http://schemas.microsoft.com/office/drawing/2014/main" id="{8EEFA74A-D262-49E7-B138-38D434025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9" r="22978"/>
          <a:stretch/>
        </p:blipFill>
        <p:spPr bwMode="auto">
          <a:xfrm>
            <a:off x="589280" y="794257"/>
            <a:ext cx="3302000" cy="2920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0A599F1-4C3D-4990-8D22-3F4694325180}"/>
              </a:ext>
            </a:extLst>
          </p:cNvPr>
          <p:cNvCxnSpPr>
            <a:stCxn id="2052" idx="3"/>
          </p:cNvCxnSpPr>
          <p:nvPr/>
        </p:nvCxnSpPr>
        <p:spPr>
          <a:xfrm flipV="1">
            <a:off x="3891280" y="2254457"/>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4B3A71-9C7D-412D-B7C9-B37BAD613022}"/>
              </a:ext>
            </a:extLst>
          </p:cNvPr>
          <p:cNvCxnSpPr/>
          <p:nvPr/>
        </p:nvCxnSpPr>
        <p:spPr>
          <a:xfrm flipV="1">
            <a:off x="7660640" y="2334260"/>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75F972-4E8E-48EF-8425-53469235BFD4}"/>
              </a:ext>
            </a:extLst>
          </p:cNvPr>
          <p:cNvSpPr txBox="1"/>
          <p:nvPr/>
        </p:nvSpPr>
        <p:spPr>
          <a:xfrm>
            <a:off x="3977640" y="2543276"/>
            <a:ext cx="1305560"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Flipped 10x</a:t>
            </a:r>
          </a:p>
        </p:txBody>
      </p:sp>
      <p:sp>
        <p:nvSpPr>
          <p:cNvPr id="12" name="TextBox 11">
            <a:extLst>
              <a:ext uri="{FF2B5EF4-FFF2-40B4-BE49-F238E27FC236}">
                <a16:creationId xmlns:a16="http://schemas.microsoft.com/office/drawing/2014/main" id="{CF0B61C7-8B3A-4E84-AFFA-3BACBDF4C3A3}"/>
              </a:ext>
            </a:extLst>
          </p:cNvPr>
          <p:cNvSpPr txBox="1"/>
          <p:nvPr/>
        </p:nvSpPr>
        <p:spPr>
          <a:xfrm>
            <a:off x="9098280" y="2041873"/>
            <a:ext cx="219964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10x heads</a:t>
            </a:r>
          </a:p>
        </p:txBody>
      </p:sp>
      <p:sp>
        <p:nvSpPr>
          <p:cNvPr id="13" name="TextBox 12">
            <a:extLst>
              <a:ext uri="{FF2B5EF4-FFF2-40B4-BE49-F238E27FC236}">
                <a16:creationId xmlns:a16="http://schemas.microsoft.com/office/drawing/2014/main" id="{36637CB6-880C-434E-9E72-79C2C0FE36BE}"/>
              </a:ext>
            </a:extLst>
          </p:cNvPr>
          <p:cNvSpPr txBox="1"/>
          <p:nvPr/>
        </p:nvSpPr>
        <p:spPr>
          <a:xfrm>
            <a:off x="8521700" y="5692875"/>
            <a:ext cx="382016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It’s a trick coin.</a:t>
            </a:r>
          </a:p>
        </p:txBody>
      </p:sp>
      <p:sp>
        <p:nvSpPr>
          <p:cNvPr id="14" name="TextBox 13">
            <a:extLst>
              <a:ext uri="{FF2B5EF4-FFF2-40B4-BE49-F238E27FC236}">
                <a16:creationId xmlns:a16="http://schemas.microsoft.com/office/drawing/2014/main" id="{D0E98A03-C5CA-4476-94E3-2AD4DE721757}"/>
              </a:ext>
            </a:extLst>
          </p:cNvPr>
          <p:cNvSpPr txBox="1"/>
          <p:nvPr/>
        </p:nvSpPr>
        <p:spPr>
          <a:xfrm>
            <a:off x="810260" y="5692876"/>
            <a:ext cx="382016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You are lucky.</a:t>
            </a:r>
          </a:p>
        </p:txBody>
      </p:sp>
      <p:sp>
        <p:nvSpPr>
          <p:cNvPr id="15" name="TextBox 14">
            <a:extLst>
              <a:ext uri="{FF2B5EF4-FFF2-40B4-BE49-F238E27FC236}">
                <a16:creationId xmlns:a16="http://schemas.microsoft.com/office/drawing/2014/main" id="{E3D19C36-CCA9-48F1-BDA7-6873090CEB58}"/>
              </a:ext>
            </a:extLst>
          </p:cNvPr>
          <p:cNvSpPr txBox="1"/>
          <p:nvPr/>
        </p:nvSpPr>
        <p:spPr>
          <a:xfrm>
            <a:off x="6667500" y="5400490"/>
            <a:ext cx="537210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effectLst>
                  <a:outerShdw blurRad="38100" dist="38100" dir="2700000" algn="tl">
                    <a:srgbClr val="000000">
                      <a:alpha val="43137"/>
                    </a:srgbClr>
                  </a:outerShdw>
                </a:effectLst>
                <a:latin typeface="+mj-lt"/>
                <a:ea typeface="+mj-ea"/>
                <a:cs typeface="+mj-cs"/>
                <a:sym typeface="Calibri"/>
              </a:rPr>
              <a:t>(Prior information: Chris is a magician)</a:t>
            </a:r>
          </a:p>
        </p:txBody>
      </p:sp>
    </p:spTree>
    <p:extLst>
      <p:ext uri="{BB962C8B-B14F-4D97-AF65-F5344CB8AC3E}">
        <p14:creationId xmlns:p14="http://schemas.microsoft.com/office/powerpoint/2010/main" val="5666782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A5F75B6-BDB3-42EE-8350-9413E955A2AC}"/>
              </a:ext>
            </a:extLst>
          </p:cNvPr>
          <p:cNvGrpSpPr>
            <a:grpSpLocks noChangeAspect="1"/>
          </p:cNvGrpSpPr>
          <p:nvPr/>
        </p:nvGrpSpPr>
        <p:grpSpPr>
          <a:xfrm>
            <a:off x="-17006232" y="-12496800"/>
            <a:ext cx="25388232" cy="19354800"/>
            <a:chOff x="0" y="12700"/>
            <a:chExt cx="9144000" cy="6970958"/>
          </a:xfrm>
        </p:grpSpPr>
        <p:grpSp>
          <p:nvGrpSpPr>
            <p:cNvPr id="16" name="Group 15">
              <a:extLst>
                <a:ext uri="{FF2B5EF4-FFF2-40B4-BE49-F238E27FC236}">
                  <a16:creationId xmlns:a16="http://schemas.microsoft.com/office/drawing/2014/main" id="{73A12C68-9854-4AB5-9D90-5AEC35CAB89F}"/>
                </a:ext>
              </a:extLst>
            </p:cNvPr>
            <p:cNvGrpSpPr>
              <a:grpSpLocks noChangeAspect="1"/>
            </p:cNvGrpSpPr>
            <p:nvPr/>
          </p:nvGrpSpPr>
          <p:grpSpPr>
            <a:xfrm>
              <a:off x="0" y="12700"/>
              <a:ext cx="6481590" cy="4932803"/>
              <a:chOff x="-4590" y="-56003"/>
              <a:chExt cx="6481590" cy="4932803"/>
            </a:xfrm>
          </p:grpSpPr>
          <p:pic>
            <p:nvPicPr>
              <p:cNvPr id="18" name="Picture 17">
                <a:extLst>
                  <a:ext uri="{FF2B5EF4-FFF2-40B4-BE49-F238E27FC236}">
                    <a16:creationId xmlns:a16="http://schemas.microsoft.com/office/drawing/2014/main" id="{88473DA3-755B-4C12-B2D2-D83F0F503F8A}"/>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9" name="Group 18">
                <a:extLst>
                  <a:ext uri="{FF2B5EF4-FFF2-40B4-BE49-F238E27FC236}">
                    <a16:creationId xmlns:a16="http://schemas.microsoft.com/office/drawing/2014/main" id="{F591ACAD-CBDA-4D81-A2C8-134535A2124F}"/>
                  </a:ext>
                </a:extLst>
              </p:cNvPr>
              <p:cNvGrpSpPr/>
              <p:nvPr/>
            </p:nvGrpSpPr>
            <p:grpSpPr>
              <a:xfrm>
                <a:off x="3048000" y="2362200"/>
                <a:ext cx="3429000" cy="2514600"/>
                <a:chOff x="4038600" y="1905000"/>
                <a:chExt cx="1905001" cy="1345405"/>
              </a:xfrm>
            </p:grpSpPr>
            <p:pic>
              <p:nvPicPr>
                <p:cNvPr id="20" name="Picture 19">
                  <a:extLst>
                    <a:ext uri="{FF2B5EF4-FFF2-40B4-BE49-F238E27FC236}">
                      <a16:creationId xmlns:a16="http://schemas.microsoft.com/office/drawing/2014/main" id="{06FBE1D5-5830-455F-BC77-B085CE614AFE}"/>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21" name="Picture 20">
                  <a:extLst>
                    <a:ext uri="{FF2B5EF4-FFF2-40B4-BE49-F238E27FC236}">
                      <a16:creationId xmlns:a16="http://schemas.microsoft.com/office/drawing/2014/main" id="{B7EDA35F-552D-4043-BC2D-D3257CD143B4}"/>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17" name="Picture 16">
              <a:extLst>
                <a:ext uri="{FF2B5EF4-FFF2-40B4-BE49-F238E27FC236}">
                  <a16:creationId xmlns:a16="http://schemas.microsoft.com/office/drawing/2014/main" id="{F3405EA7-77B1-4CC6-8877-DFB5A06E0C32}"/>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pic>
        <p:nvPicPr>
          <p:cNvPr id="2" name="Picture 1">
            <a:extLst>
              <a:ext uri="{FF2B5EF4-FFF2-40B4-BE49-F238E27FC236}">
                <a16:creationId xmlns:a16="http://schemas.microsoft.com/office/drawing/2014/main" id="{D6E0D9F6-BDD0-44FA-B29B-B9CFC0816F98}"/>
              </a:ext>
            </a:extLst>
          </p:cNvPr>
          <p:cNvPicPr>
            <a:picLocks noChangeAspect="1"/>
          </p:cNvPicPr>
          <p:nvPr/>
        </p:nvPicPr>
        <p:blipFill rotWithShape="1">
          <a:blip r:embed="rId5"/>
          <a:srcRect l="20834" t="38148" r="57500" b="50000"/>
          <a:stretch/>
        </p:blipFill>
        <p:spPr>
          <a:xfrm>
            <a:off x="8229600" y="1199082"/>
            <a:ext cx="1981200" cy="609600"/>
          </a:xfrm>
          <a:prstGeom prst="rect">
            <a:avLst/>
          </a:prstGeom>
        </p:spPr>
      </p:pic>
      <p:sp>
        <p:nvSpPr>
          <p:cNvPr id="8" name="TextBox 7">
            <a:extLst>
              <a:ext uri="{FF2B5EF4-FFF2-40B4-BE49-F238E27FC236}">
                <a16:creationId xmlns:a16="http://schemas.microsoft.com/office/drawing/2014/main" id="{F5F40CC9-5106-4422-AEC7-6A5269EF38FB}"/>
              </a:ext>
            </a:extLst>
          </p:cNvPr>
          <p:cNvSpPr txBox="1"/>
          <p:nvPr/>
        </p:nvSpPr>
        <p:spPr>
          <a:xfrm>
            <a:off x="7848600" y="533401"/>
            <a:ext cx="2819400" cy="4893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400" b="1" dirty="0">
                <a:solidFill>
                  <a:srgbClr val="000000"/>
                </a:solidFill>
                <a:effectLst>
                  <a:outerShdw blurRad="38100" dist="38100" dir="2700000" algn="tl">
                    <a:srgbClr val="000000">
                      <a:alpha val="43137"/>
                    </a:srgbClr>
                  </a:outerShdw>
                </a:effectLst>
                <a:latin typeface="+mj-lt"/>
                <a:ea typeface="+mj-ea"/>
                <a:cs typeface="+mj-cs"/>
                <a:sym typeface="Calibri"/>
              </a:rPr>
              <a:t>Bayes theorem</a:t>
            </a:r>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sz="2400" dirty="0">
              <a:effectLst>
                <a:outerShdw blurRad="38100" dist="38100" dir="2700000" algn="tl">
                  <a:srgbClr val="000000">
                    <a:alpha val="43137"/>
                  </a:srgbClr>
                </a:outerShdw>
              </a:effectLst>
            </a:endParaRPr>
          </a:p>
          <a:p>
            <a:pPr hangingPunct="0"/>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r>
              <a:rPr lang="en-US" sz="2400" dirty="0">
                <a:solidFill>
                  <a:srgbClr val="000000"/>
                </a:solidFill>
                <a:effectLst>
                  <a:outerShdw blurRad="38100" dist="38100" dir="2700000" algn="tl">
                    <a:srgbClr val="000000">
                      <a:alpha val="43137"/>
                    </a:srgbClr>
                  </a:outerShdw>
                </a:effectLst>
                <a:latin typeface="+mj-lt"/>
                <a:ea typeface="+mj-ea"/>
                <a:cs typeface="+mj-cs"/>
                <a:sym typeface="Calibri"/>
              </a:rPr>
              <a:t>Says the (posterior) probability of a model given the data is equal to the likelihood of the data given the model, times the prior probability of the model, divided by the probability of the data. </a:t>
            </a:r>
          </a:p>
        </p:txBody>
      </p:sp>
    </p:spTree>
    <p:extLst>
      <p:ext uri="{BB962C8B-B14F-4D97-AF65-F5344CB8AC3E}">
        <p14:creationId xmlns:p14="http://schemas.microsoft.com/office/powerpoint/2010/main" val="3490889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B9DD94-C28B-4E07-89A7-932CBF5B2254}"/>
              </a:ext>
            </a:extLst>
          </p:cNvPr>
          <p:cNvSpPr txBox="1"/>
          <p:nvPr/>
        </p:nvSpPr>
        <p:spPr>
          <a:xfrm>
            <a:off x="4170680" y="0"/>
            <a:ext cx="281940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400" b="1" dirty="0">
                <a:solidFill>
                  <a:srgbClr val="000000"/>
                </a:solidFill>
                <a:effectLst>
                  <a:outerShdw blurRad="38100" dist="38100" dir="2700000" algn="tl">
                    <a:srgbClr val="000000">
                      <a:alpha val="43137"/>
                    </a:srgbClr>
                  </a:outerShdw>
                </a:effectLst>
                <a:latin typeface="+mj-lt"/>
                <a:ea typeface="+mj-ea"/>
                <a:cs typeface="+mj-cs"/>
                <a:sym typeface="Calibri"/>
              </a:rPr>
              <a:t>Observation</a:t>
            </a:r>
            <a:endParaRPr lang="en-US" sz="4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grpSp>
        <p:nvGrpSpPr>
          <p:cNvPr id="2" name="Group 1">
            <a:extLst>
              <a:ext uri="{FF2B5EF4-FFF2-40B4-BE49-F238E27FC236}">
                <a16:creationId xmlns:a16="http://schemas.microsoft.com/office/drawing/2014/main" id="{C059D9AB-8926-4150-833B-C8269F7BB5F0}"/>
              </a:ext>
            </a:extLst>
          </p:cNvPr>
          <p:cNvGrpSpPr/>
          <p:nvPr/>
        </p:nvGrpSpPr>
        <p:grpSpPr>
          <a:xfrm>
            <a:off x="589280" y="794257"/>
            <a:ext cx="6400800" cy="1847343"/>
            <a:chOff x="589280" y="794257"/>
            <a:chExt cx="10708640" cy="2920401"/>
          </a:xfrm>
        </p:grpSpPr>
        <p:pic>
          <p:nvPicPr>
            <p:cNvPr id="2050" name="Picture 2" descr="US Quarter Dollar Coin Front Picture | Free Photograph ...">
              <a:extLst>
                <a:ext uri="{FF2B5EF4-FFF2-40B4-BE49-F238E27FC236}">
                  <a16:creationId xmlns:a16="http://schemas.microsoft.com/office/drawing/2014/main" id="{4DB52FA8-7A0F-488C-8BEC-A94C139061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4" t="4133" r="24104" b="6818"/>
            <a:stretch/>
          </p:blipFill>
          <p:spPr bwMode="auto">
            <a:xfrm>
              <a:off x="5222240" y="1239520"/>
              <a:ext cx="2199640" cy="2189480"/>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Chris Ramsay (magician) Wiki Biography, age, net worth ...">
              <a:extLst>
                <a:ext uri="{FF2B5EF4-FFF2-40B4-BE49-F238E27FC236}">
                  <a16:creationId xmlns:a16="http://schemas.microsoft.com/office/drawing/2014/main" id="{8EEFA74A-D262-49E7-B138-38D434025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9" r="22978"/>
            <a:stretch/>
          </p:blipFill>
          <p:spPr bwMode="auto">
            <a:xfrm>
              <a:off x="589280" y="794257"/>
              <a:ext cx="3302000" cy="2920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0A599F1-4C3D-4990-8D22-3F4694325180}"/>
                </a:ext>
              </a:extLst>
            </p:cNvPr>
            <p:cNvCxnSpPr>
              <a:stCxn id="2052" idx="3"/>
            </p:cNvCxnSpPr>
            <p:nvPr/>
          </p:nvCxnSpPr>
          <p:spPr>
            <a:xfrm flipV="1">
              <a:off x="3891280" y="2254457"/>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4B3A71-9C7D-412D-B7C9-B37BAD613022}"/>
                </a:ext>
              </a:extLst>
            </p:cNvPr>
            <p:cNvCxnSpPr/>
            <p:nvPr/>
          </p:nvCxnSpPr>
          <p:spPr>
            <a:xfrm flipV="1">
              <a:off x="7660640" y="2334260"/>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75F972-4E8E-48EF-8425-53469235BFD4}"/>
                </a:ext>
              </a:extLst>
            </p:cNvPr>
            <p:cNvSpPr txBox="1"/>
            <p:nvPr/>
          </p:nvSpPr>
          <p:spPr>
            <a:xfrm>
              <a:off x="3977641" y="2543276"/>
              <a:ext cx="1305560" cy="1021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Flipped 10x</a:t>
              </a:r>
            </a:p>
          </p:txBody>
        </p:sp>
        <p:sp>
          <p:nvSpPr>
            <p:cNvPr id="12" name="TextBox 11">
              <a:extLst>
                <a:ext uri="{FF2B5EF4-FFF2-40B4-BE49-F238E27FC236}">
                  <a16:creationId xmlns:a16="http://schemas.microsoft.com/office/drawing/2014/main" id="{CF0B61C7-8B3A-4E84-AFFA-3BACBDF4C3A3}"/>
                </a:ext>
              </a:extLst>
            </p:cNvPr>
            <p:cNvSpPr txBox="1"/>
            <p:nvPr/>
          </p:nvSpPr>
          <p:spPr>
            <a:xfrm>
              <a:off x="9098281" y="2041873"/>
              <a:ext cx="2199639" cy="5838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10x heads</a:t>
              </a:r>
            </a:p>
          </p:txBody>
        </p:sp>
      </p:grpSp>
      <p:sp>
        <p:nvSpPr>
          <p:cNvPr id="13" name="TextBox 12">
            <a:extLst>
              <a:ext uri="{FF2B5EF4-FFF2-40B4-BE49-F238E27FC236}">
                <a16:creationId xmlns:a16="http://schemas.microsoft.com/office/drawing/2014/main" id="{36637CB6-880C-434E-9E72-79C2C0FE36BE}"/>
              </a:ext>
            </a:extLst>
          </p:cNvPr>
          <p:cNvSpPr txBox="1"/>
          <p:nvPr/>
        </p:nvSpPr>
        <p:spPr>
          <a:xfrm>
            <a:off x="274320" y="4216401"/>
            <a:ext cx="3820160" cy="206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Posterior probability that it’s a trick coin given 10-heads flips in a row</a:t>
            </a:r>
          </a:p>
        </p:txBody>
      </p:sp>
      <p:sp>
        <p:nvSpPr>
          <p:cNvPr id="17" name="TextBox 16">
            <a:extLst>
              <a:ext uri="{FF2B5EF4-FFF2-40B4-BE49-F238E27FC236}">
                <a16:creationId xmlns:a16="http://schemas.microsoft.com/office/drawing/2014/main" id="{F6060328-2864-4B7B-BE53-380F5F865798}"/>
              </a:ext>
            </a:extLst>
          </p:cNvPr>
          <p:cNvSpPr txBox="1"/>
          <p:nvPr/>
        </p:nvSpPr>
        <p:spPr>
          <a:xfrm>
            <a:off x="4490723" y="3728062"/>
            <a:ext cx="3820160"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Likelihood of 10 flips in a row given a trick coin</a:t>
            </a:r>
          </a:p>
        </p:txBody>
      </p:sp>
      <p:sp>
        <p:nvSpPr>
          <p:cNvPr id="18" name="TextBox 17">
            <a:extLst>
              <a:ext uri="{FF2B5EF4-FFF2-40B4-BE49-F238E27FC236}">
                <a16:creationId xmlns:a16="http://schemas.microsoft.com/office/drawing/2014/main" id="{AE21F7C1-1C16-432F-9CE5-579CB4103988}"/>
              </a:ext>
            </a:extLst>
          </p:cNvPr>
          <p:cNvSpPr txBox="1"/>
          <p:nvPr/>
        </p:nvSpPr>
        <p:spPr>
          <a:xfrm>
            <a:off x="195734" y="2699151"/>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1: We’re lucky</a:t>
            </a:r>
          </a:p>
        </p:txBody>
      </p:sp>
      <p:sp>
        <p:nvSpPr>
          <p:cNvPr id="19" name="TextBox 18">
            <a:extLst>
              <a:ext uri="{FF2B5EF4-FFF2-40B4-BE49-F238E27FC236}">
                <a16:creationId xmlns:a16="http://schemas.microsoft.com/office/drawing/2014/main" id="{1744BE50-BBA4-4C13-A93B-B84D655D07D8}"/>
              </a:ext>
            </a:extLst>
          </p:cNvPr>
          <p:cNvSpPr txBox="1"/>
          <p:nvPr/>
        </p:nvSpPr>
        <p:spPr>
          <a:xfrm>
            <a:off x="195734" y="3143734"/>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2: Trick coin</a:t>
            </a:r>
          </a:p>
        </p:txBody>
      </p:sp>
      <p:sp>
        <p:nvSpPr>
          <p:cNvPr id="20" name="TextBox 19">
            <a:extLst>
              <a:ext uri="{FF2B5EF4-FFF2-40B4-BE49-F238E27FC236}">
                <a16:creationId xmlns:a16="http://schemas.microsoft.com/office/drawing/2014/main" id="{B4CE9064-C421-443D-8A4D-3AAFD069A8D5}"/>
              </a:ext>
            </a:extLst>
          </p:cNvPr>
          <p:cNvSpPr txBox="1"/>
          <p:nvPr/>
        </p:nvSpPr>
        <p:spPr>
          <a:xfrm>
            <a:off x="8826349" y="3675512"/>
            <a:ext cx="3129279"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Prior probability of it being a trick coin</a:t>
            </a:r>
          </a:p>
        </p:txBody>
      </p:sp>
      <p:sp>
        <p:nvSpPr>
          <p:cNvPr id="21" name="TextBox 20">
            <a:extLst>
              <a:ext uri="{FF2B5EF4-FFF2-40B4-BE49-F238E27FC236}">
                <a16:creationId xmlns:a16="http://schemas.microsoft.com/office/drawing/2014/main" id="{2A6152AE-E130-43EE-9F07-F827F4A34D5A}"/>
              </a:ext>
            </a:extLst>
          </p:cNvPr>
          <p:cNvSpPr txBox="1"/>
          <p:nvPr/>
        </p:nvSpPr>
        <p:spPr>
          <a:xfrm>
            <a:off x="6949443" y="4827980"/>
            <a:ext cx="3129279"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Probability of 10 coin flips in a row</a:t>
            </a:r>
          </a:p>
        </p:txBody>
      </p:sp>
      <p:sp>
        <p:nvSpPr>
          <p:cNvPr id="25" name="TextBox 24">
            <a:extLst>
              <a:ext uri="{FF2B5EF4-FFF2-40B4-BE49-F238E27FC236}">
                <a16:creationId xmlns:a16="http://schemas.microsoft.com/office/drawing/2014/main" id="{A9E7C236-D239-4712-B80E-01CE51CC6515}"/>
              </a:ext>
            </a:extLst>
          </p:cNvPr>
          <p:cNvSpPr txBox="1"/>
          <p:nvPr/>
        </p:nvSpPr>
        <p:spPr>
          <a:xfrm>
            <a:off x="3770306" y="4529011"/>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a:t>
            </a:r>
          </a:p>
        </p:txBody>
      </p:sp>
      <p:sp>
        <p:nvSpPr>
          <p:cNvPr id="26" name="TextBox 25">
            <a:extLst>
              <a:ext uri="{FF2B5EF4-FFF2-40B4-BE49-F238E27FC236}">
                <a16:creationId xmlns:a16="http://schemas.microsoft.com/office/drawing/2014/main" id="{D0FC25C5-1DBD-440E-80C1-57C181075B5B}"/>
              </a:ext>
            </a:extLst>
          </p:cNvPr>
          <p:cNvSpPr txBox="1"/>
          <p:nvPr/>
        </p:nvSpPr>
        <p:spPr>
          <a:xfrm>
            <a:off x="8184831" y="3706289"/>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x</a:t>
            </a:r>
          </a:p>
        </p:txBody>
      </p:sp>
      <p:cxnSp>
        <p:nvCxnSpPr>
          <p:cNvPr id="8" name="Straight Connector 7">
            <a:extLst>
              <a:ext uri="{FF2B5EF4-FFF2-40B4-BE49-F238E27FC236}">
                <a16:creationId xmlns:a16="http://schemas.microsoft.com/office/drawing/2014/main" id="{92F63554-122C-4A33-8F24-F424C573C65A}"/>
              </a:ext>
            </a:extLst>
          </p:cNvPr>
          <p:cNvCxnSpPr/>
          <p:nvPr/>
        </p:nvCxnSpPr>
        <p:spPr>
          <a:xfrm>
            <a:off x="4998723" y="4700894"/>
            <a:ext cx="66243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descr="Probability the hypothesis is true, given the evidence is present equals the prior probability of the hypothesis being true times the likelihood of the evidence being present given the hypothesis is true, divided by the marginal probability of the evidence being present under any circumstance">
            <a:extLst>
              <a:ext uri="{FF2B5EF4-FFF2-40B4-BE49-F238E27FC236}">
                <a16:creationId xmlns:a16="http://schemas.microsoft.com/office/drawing/2014/main" id="{C2C8B6AC-68D0-4512-BC97-D857ACE3B6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3" t="25957" r="7583" b="23946"/>
          <a:stretch/>
        </p:blipFill>
        <p:spPr bwMode="auto">
          <a:xfrm>
            <a:off x="4752230" y="754191"/>
            <a:ext cx="7172960" cy="62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8652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B9DD94-C28B-4E07-89A7-932CBF5B2254}"/>
              </a:ext>
            </a:extLst>
          </p:cNvPr>
          <p:cNvSpPr txBox="1"/>
          <p:nvPr/>
        </p:nvSpPr>
        <p:spPr>
          <a:xfrm>
            <a:off x="4170680" y="0"/>
            <a:ext cx="281940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400" b="1" dirty="0">
                <a:solidFill>
                  <a:srgbClr val="000000"/>
                </a:solidFill>
                <a:effectLst>
                  <a:outerShdw blurRad="38100" dist="38100" dir="2700000" algn="tl">
                    <a:srgbClr val="000000">
                      <a:alpha val="43137"/>
                    </a:srgbClr>
                  </a:outerShdw>
                </a:effectLst>
                <a:latin typeface="+mj-lt"/>
                <a:ea typeface="+mj-ea"/>
                <a:cs typeface="+mj-cs"/>
                <a:sym typeface="Calibri"/>
              </a:rPr>
              <a:t>Observation</a:t>
            </a:r>
            <a:endParaRPr lang="en-US" sz="4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grpSp>
        <p:nvGrpSpPr>
          <p:cNvPr id="2" name="Group 1">
            <a:extLst>
              <a:ext uri="{FF2B5EF4-FFF2-40B4-BE49-F238E27FC236}">
                <a16:creationId xmlns:a16="http://schemas.microsoft.com/office/drawing/2014/main" id="{C059D9AB-8926-4150-833B-C8269F7BB5F0}"/>
              </a:ext>
            </a:extLst>
          </p:cNvPr>
          <p:cNvGrpSpPr/>
          <p:nvPr/>
        </p:nvGrpSpPr>
        <p:grpSpPr>
          <a:xfrm>
            <a:off x="589280" y="794257"/>
            <a:ext cx="6400800" cy="1847343"/>
            <a:chOff x="589280" y="794257"/>
            <a:chExt cx="10708640" cy="2920401"/>
          </a:xfrm>
        </p:grpSpPr>
        <p:pic>
          <p:nvPicPr>
            <p:cNvPr id="2050" name="Picture 2" descr="US Quarter Dollar Coin Front Picture | Free Photograph ...">
              <a:extLst>
                <a:ext uri="{FF2B5EF4-FFF2-40B4-BE49-F238E27FC236}">
                  <a16:creationId xmlns:a16="http://schemas.microsoft.com/office/drawing/2014/main" id="{4DB52FA8-7A0F-488C-8BEC-A94C139061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4" t="4133" r="24104" b="6818"/>
            <a:stretch/>
          </p:blipFill>
          <p:spPr bwMode="auto">
            <a:xfrm>
              <a:off x="5222240" y="1239520"/>
              <a:ext cx="2199640" cy="2189480"/>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Chris Ramsay (magician) Wiki Biography, age, net worth ...">
              <a:extLst>
                <a:ext uri="{FF2B5EF4-FFF2-40B4-BE49-F238E27FC236}">
                  <a16:creationId xmlns:a16="http://schemas.microsoft.com/office/drawing/2014/main" id="{8EEFA74A-D262-49E7-B138-38D434025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9" r="22978"/>
            <a:stretch/>
          </p:blipFill>
          <p:spPr bwMode="auto">
            <a:xfrm>
              <a:off x="589280" y="794257"/>
              <a:ext cx="3302000" cy="2920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0A599F1-4C3D-4990-8D22-3F4694325180}"/>
                </a:ext>
              </a:extLst>
            </p:cNvPr>
            <p:cNvCxnSpPr>
              <a:stCxn id="2052" idx="3"/>
            </p:cNvCxnSpPr>
            <p:nvPr/>
          </p:nvCxnSpPr>
          <p:spPr>
            <a:xfrm flipV="1">
              <a:off x="3891280" y="2254457"/>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4B3A71-9C7D-412D-B7C9-B37BAD613022}"/>
                </a:ext>
              </a:extLst>
            </p:cNvPr>
            <p:cNvCxnSpPr/>
            <p:nvPr/>
          </p:nvCxnSpPr>
          <p:spPr>
            <a:xfrm flipV="1">
              <a:off x="7660640" y="2334260"/>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75F972-4E8E-48EF-8425-53469235BFD4}"/>
                </a:ext>
              </a:extLst>
            </p:cNvPr>
            <p:cNvSpPr txBox="1"/>
            <p:nvPr/>
          </p:nvSpPr>
          <p:spPr>
            <a:xfrm>
              <a:off x="3977641" y="2543276"/>
              <a:ext cx="1305560" cy="1021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Flipped 10x</a:t>
              </a:r>
            </a:p>
          </p:txBody>
        </p:sp>
        <p:sp>
          <p:nvSpPr>
            <p:cNvPr id="12" name="TextBox 11">
              <a:extLst>
                <a:ext uri="{FF2B5EF4-FFF2-40B4-BE49-F238E27FC236}">
                  <a16:creationId xmlns:a16="http://schemas.microsoft.com/office/drawing/2014/main" id="{CF0B61C7-8B3A-4E84-AFFA-3BACBDF4C3A3}"/>
                </a:ext>
              </a:extLst>
            </p:cNvPr>
            <p:cNvSpPr txBox="1"/>
            <p:nvPr/>
          </p:nvSpPr>
          <p:spPr>
            <a:xfrm>
              <a:off x="9098281" y="2041873"/>
              <a:ext cx="2199639" cy="5838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10x heads</a:t>
              </a:r>
            </a:p>
          </p:txBody>
        </p:sp>
      </p:grpSp>
      <p:sp>
        <p:nvSpPr>
          <p:cNvPr id="13" name="TextBox 12">
            <a:extLst>
              <a:ext uri="{FF2B5EF4-FFF2-40B4-BE49-F238E27FC236}">
                <a16:creationId xmlns:a16="http://schemas.microsoft.com/office/drawing/2014/main" id="{36637CB6-880C-434E-9E72-79C2C0FE36BE}"/>
              </a:ext>
            </a:extLst>
          </p:cNvPr>
          <p:cNvSpPr txBox="1"/>
          <p:nvPr/>
        </p:nvSpPr>
        <p:spPr>
          <a:xfrm>
            <a:off x="274320" y="4216401"/>
            <a:ext cx="3820160" cy="206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Posterior probability that it’s a trick coin given 10-heads flips in a row</a:t>
            </a:r>
          </a:p>
        </p:txBody>
      </p:sp>
      <p:sp>
        <p:nvSpPr>
          <p:cNvPr id="18" name="TextBox 17">
            <a:extLst>
              <a:ext uri="{FF2B5EF4-FFF2-40B4-BE49-F238E27FC236}">
                <a16:creationId xmlns:a16="http://schemas.microsoft.com/office/drawing/2014/main" id="{AE21F7C1-1C16-432F-9CE5-579CB4103988}"/>
              </a:ext>
            </a:extLst>
          </p:cNvPr>
          <p:cNvSpPr txBox="1"/>
          <p:nvPr/>
        </p:nvSpPr>
        <p:spPr>
          <a:xfrm>
            <a:off x="195734" y="2699151"/>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1: We’re lucky</a:t>
            </a:r>
          </a:p>
        </p:txBody>
      </p:sp>
      <p:sp>
        <p:nvSpPr>
          <p:cNvPr id="19" name="TextBox 18">
            <a:extLst>
              <a:ext uri="{FF2B5EF4-FFF2-40B4-BE49-F238E27FC236}">
                <a16:creationId xmlns:a16="http://schemas.microsoft.com/office/drawing/2014/main" id="{1744BE50-BBA4-4C13-A93B-B84D655D07D8}"/>
              </a:ext>
            </a:extLst>
          </p:cNvPr>
          <p:cNvSpPr txBox="1"/>
          <p:nvPr/>
        </p:nvSpPr>
        <p:spPr>
          <a:xfrm>
            <a:off x="195734" y="3143734"/>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2: Trick coin</a:t>
            </a:r>
          </a:p>
        </p:txBody>
      </p:sp>
      <p:grpSp>
        <p:nvGrpSpPr>
          <p:cNvPr id="9" name="Group 8">
            <a:extLst>
              <a:ext uri="{FF2B5EF4-FFF2-40B4-BE49-F238E27FC236}">
                <a16:creationId xmlns:a16="http://schemas.microsoft.com/office/drawing/2014/main" id="{1C30443A-9544-494B-9279-47F117E2447D}"/>
              </a:ext>
            </a:extLst>
          </p:cNvPr>
          <p:cNvGrpSpPr/>
          <p:nvPr/>
        </p:nvGrpSpPr>
        <p:grpSpPr>
          <a:xfrm>
            <a:off x="3466372" y="2440969"/>
            <a:ext cx="8825098" cy="3156071"/>
            <a:chOff x="3505755" y="2177488"/>
            <a:chExt cx="8825098" cy="3156071"/>
          </a:xfrm>
        </p:grpSpPr>
        <p:sp>
          <p:nvSpPr>
            <p:cNvPr id="17" name="TextBox 16">
              <a:extLst>
                <a:ext uri="{FF2B5EF4-FFF2-40B4-BE49-F238E27FC236}">
                  <a16:creationId xmlns:a16="http://schemas.microsoft.com/office/drawing/2014/main" id="{F6060328-2864-4B7B-BE53-380F5F865798}"/>
                </a:ext>
              </a:extLst>
            </p:cNvPr>
            <p:cNvSpPr txBox="1"/>
            <p:nvPr/>
          </p:nvSpPr>
          <p:spPr>
            <a:xfrm>
              <a:off x="3505755" y="3970791"/>
              <a:ext cx="382016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2800" dirty="0">
                  <a:solidFill>
                    <a:srgbClr val="000000"/>
                  </a:solidFill>
                  <a:latin typeface="+mj-lt"/>
                  <a:ea typeface="+mj-ea"/>
                  <a:cs typeface="+mj-cs"/>
                  <a:sym typeface="Calibri"/>
                </a:rPr>
                <a:t>0.50</a:t>
              </a:r>
            </a:p>
          </p:txBody>
        </p:sp>
        <p:sp>
          <p:nvSpPr>
            <p:cNvPr id="20" name="TextBox 19">
              <a:extLst>
                <a:ext uri="{FF2B5EF4-FFF2-40B4-BE49-F238E27FC236}">
                  <a16:creationId xmlns:a16="http://schemas.microsoft.com/office/drawing/2014/main" id="{B4CE9064-C421-443D-8A4D-3AAFD069A8D5}"/>
                </a:ext>
              </a:extLst>
            </p:cNvPr>
            <p:cNvSpPr txBox="1"/>
            <p:nvPr/>
          </p:nvSpPr>
          <p:spPr>
            <a:xfrm>
              <a:off x="6740089" y="3967231"/>
              <a:ext cx="312927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0.000001</a:t>
              </a:r>
            </a:p>
          </p:txBody>
        </p:sp>
        <p:sp>
          <p:nvSpPr>
            <p:cNvPr id="21" name="TextBox 20">
              <a:extLst>
                <a:ext uri="{FF2B5EF4-FFF2-40B4-BE49-F238E27FC236}">
                  <a16:creationId xmlns:a16="http://schemas.microsoft.com/office/drawing/2014/main" id="{2A6152AE-E130-43EE-9F07-F827F4A34D5A}"/>
                </a:ext>
              </a:extLst>
            </p:cNvPr>
            <p:cNvSpPr txBox="1"/>
            <p:nvPr/>
          </p:nvSpPr>
          <p:spPr>
            <a:xfrm>
              <a:off x="6129669" y="4810341"/>
              <a:ext cx="312927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0.001</a:t>
              </a:r>
            </a:p>
          </p:txBody>
        </p:sp>
        <p:sp>
          <p:nvSpPr>
            <p:cNvPr id="25" name="TextBox 24">
              <a:extLst>
                <a:ext uri="{FF2B5EF4-FFF2-40B4-BE49-F238E27FC236}">
                  <a16:creationId xmlns:a16="http://schemas.microsoft.com/office/drawing/2014/main" id="{A9E7C236-D239-4712-B80E-01CE51CC6515}"/>
                </a:ext>
              </a:extLst>
            </p:cNvPr>
            <p:cNvSpPr txBox="1"/>
            <p:nvPr/>
          </p:nvSpPr>
          <p:spPr>
            <a:xfrm>
              <a:off x="3778716" y="4251280"/>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a:t>
              </a:r>
            </a:p>
          </p:txBody>
        </p:sp>
        <p:sp>
          <p:nvSpPr>
            <p:cNvPr id="26" name="TextBox 25">
              <a:extLst>
                <a:ext uri="{FF2B5EF4-FFF2-40B4-BE49-F238E27FC236}">
                  <a16:creationId xmlns:a16="http://schemas.microsoft.com/office/drawing/2014/main" id="{D0FC25C5-1DBD-440E-80C1-57C181075B5B}"/>
                </a:ext>
              </a:extLst>
            </p:cNvPr>
            <p:cNvSpPr txBox="1"/>
            <p:nvPr/>
          </p:nvSpPr>
          <p:spPr>
            <a:xfrm>
              <a:off x="6217794" y="3718407"/>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x</a:t>
              </a:r>
            </a:p>
          </p:txBody>
        </p:sp>
        <p:cxnSp>
          <p:nvCxnSpPr>
            <p:cNvPr id="8" name="Straight Connector 7">
              <a:extLst>
                <a:ext uri="{FF2B5EF4-FFF2-40B4-BE49-F238E27FC236}">
                  <a16:creationId xmlns:a16="http://schemas.microsoft.com/office/drawing/2014/main" id="{92F63554-122C-4A33-8F24-F424C573C65A}"/>
                </a:ext>
              </a:extLst>
            </p:cNvPr>
            <p:cNvCxnSpPr>
              <a:cxnSpLocks/>
            </p:cNvCxnSpPr>
            <p:nvPr/>
          </p:nvCxnSpPr>
          <p:spPr>
            <a:xfrm>
              <a:off x="4998723" y="4700894"/>
              <a:ext cx="354583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4098797-BA1D-4B7C-9912-A89A4D5874B4}"/>
                </a:ext>
              </a:extLst>
            </p:cNvPr>
            <p:cNvSpPr txBox="1"/>
            <p:nvPr/>
          </p:nvSpPr>
          <p:spPr>
            <a:xfrm>
              <a:off x="8833181" y="4199786"/>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a:t>
              </a:r>
            </a:p>
          </p:txBody>
        </p:sp>
        <p:sp>
          <p:nvSpPr>
            <p:cNvPr id="23" name="TextBox 22">
              <a:extLst>
                <a:ext uri="{FF2B5EF4-FFF2-40B4-BE49-F238E27FC236}">
                  <a16:creationId xmlns:a16="http://schemas.microsoft.com/office/drawing/2014/main" id="{B05CEA97-784E-49EA-A87F-2E4E1CF1D230}"/>
                </a:ext>
              </a:extLst>
            </p:cNvPr>
            <p:cNvSpPr txBox="1"/>
            <p:nvPr/>
          </p:nvSpPr>
          <p:spPr>
            <a:xfrm>
              <a:off x="9201574" y="4010122"/>
              <a:ext cx="3129279"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8000" dirty="0">
                  <a:solidFill>
                    <a:srgbClr val="000000"/>
                  </a:solidFill>
                  <a:latin typeface="+mj-lt"/>
                  <a:ea typeface="+mj-ea"/>
                  <a:cs typeface="+mj-cs"/>
                  <a:sym typeface="Calibri"/>
                </a:rPr>
                <a:t>5*10</a:t>
              </a:r>
              <a:r>
                <a:rPr lang="en-US" sz="8000" baseline="30000" dirty="0">
                  <a:solidFill>
                    <a:srgbClr val="000000"/>
                  </a:solidFill>
                  <a:latin typeface="+mj-lt"/>
                  <a:ea typeface="+mj-ea"/>
                  <a:cs typeface="+mj-cs"/>
                  <a:sym typeface="Calibri"/>
                </a:rPr>
                <a:t>-10</a:t>
              </a:r>
            </a:p>
          </p:txBody>
        </p:sp>
        <p:sp>
          <p:nvSpPr>
            <p:cNvPr id="24" name="TextBox 23">
              <a:extLst>
                <a:ext uri="{FF2B5EF4-FFF2-40B4-BE49-F238E27FC236}">
                  <a16:creationId xmlns:a16="http://schemas.microsoft.com/office/drawing/2014/main" id="{88E77BEE-629A-4588-9509-0B60D68777CC}"/>
                </a:ext>
              </a:extLst>
            </p:cNvPr>
            <p:cNvSpPr txBox="1"/>
            <p:nvPr/>
          </p:nvSpPr>
          <p:spPr>
            <a:xfrm>
              <a:off x="8898275" y="2177488"/>
              <a:ext cx="3129279"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Chris got his coins from a convenience store</a:t>
              </a:r>
            </a:p>
          </p:txBody>
        </p:sp>
        <p:cxnSp>
          <p:nvCxnSpPr>
            <p:cNvPr id="7" name="Straight Arrow Connector 6">
              <a:extLst>
                <a:ext uri="{FF2B5EF4-FFF2-40B4-BE49-F238E27FC236}">
                  <a16:creationId xmlns:a16="http://schemas.microsoft.com/office/drawing/2014/main" id="{84D28D5E-CBA3-4731-B524-109C025C5047}"/>
                </a:ext>
              </a:extLst>
            </p:cNvPr>
            <p:cNvCxnSpPr>
              <a:stCxn id="24" idx="1"/>
            </p:cNvCxnSpPr>
            <p:nvPr/>
          </p:nvCxnSpPr>
          <p:spPr>
            <a:xfrm flipH="1">
              <a:off x="8087360" y="2869985"/>
              <a:ext cx="810915" cy="8208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28" name="Picture 2" descr="Probability the hypothesis is true, given the evidence is present equals the prior probability of the hypothesis being true times the likelihood of the evidence being present given the hypothesis is true, divided by the marginal probability of the evidence being present under any circumstance">
            <a:extLst>
              <a:ext uri="{FF2B5EF4-FFF2-40B4-BE49-F238E27FC236}">
                <a16:creationId xmlns:a16="http://schemas.microsoft.com/office/drawing/2014/main" id="{C7C3BA2C-490C-4F2F-B6B6-1BBE447326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3" t="25957" r="7583" b="23946"/>
          <a:stretch/>
        </p:blipFill>
        <p:spPr bwMode="auto">
          <a:xfrm>
            <a:off x="4752230" y="754191"/>
            <a:ext cx="7172960" cy="62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299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97DDC3-C634-4A77-BF19-BF67350F4ECE}"/>
              </a:ext>
            </a:extLst>
          </p:cNvPr>
          <p:cNvSpPr txBox="1"/>
          <p:nvPr/>
        </p:nvSpPr>
        <p:spPr>
          <a:xfrm>
            <a:off x="8797468" y="838200"/>
            <a:ext cx="179433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b="1" dirty="0">
                <a:effectLst>
                  <a:outerShdw blurRad="38100" dist="38100" dir="2700000" algn="tl">
                    <a:srgbClr val="000000">
                      <a:alpha val="43137"/>
                    </a:srgbClr>
                  </a:outerShdw>
                </a:effectLst>
              </a:rPr>
              <a:t>Why are you wearing red shoes?</a:t>
            </a:r>
            <a:endParaRPr lang="en-US" i="1"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grpSp>
        <p:nvGrpSpPr>
          <p:cNvPr id="9" name="Group 8">
            <a:extLst>
              <a:ext uri="{FF2B5EF4-FFF2-40B4-BE49-F238E27FC236}">
                <a16:creationId xmlns:a16="http://schemas.microsoft.com/office/drawing/2014/main" id="{0468B278-A75E-4420-B8F9-8FB86831E61D}"/>
              </a:ext>
            </a:extLst>
          </p:cNvPr>
          <p:cNvGrpSpPr>
            <a:grpSpLocks noChangeAspect="1"/>
          </p:cNvGrpSpPr>
          <p:nvPr/>
        </p:nvGrpSpPr>
        <p:grpSpPr>
          <a:xfrm>
            <a:off x="1524000" y="12700"/>
            <a:ext cx="22173055" cy="16903700"/>
            <a:chOff x="0" y="12700"/>
            <a:chExt cx="9144000" cy="6970958"/>
          </a:xfrm>
        </p:grpSpPr>
        <p:grpSp>
          <p:nvGrpSpPr>
            <p:cNvPr id="10" name="Group 9">
              <a:extLst>
                <a:ext uri="{FF2B5EF4-FFF2-40B4-BE49-F238E27FC236}">
                  <a16:creationId xmlns:a16="http://schemas.microsoft.com/office/drawing/2014/main" id="{4CEFB99F-6502-4901-9175-CC1694C584BF}"/>
                </a:ext>
              </a:extLst>
            </p:cNvPr>
            <p:cNvGrpSpPr>
              <a:grpSpLocks noChangeAspect="1"/>
            </p:cNvGrpSpPr>
            <p:nvPr/>
          </p:nvGrpSpPr>
          <p:grpSpPr>
            <a:xfrm>
              <a:off x="0" y="12700"/>
              <a:ext cx="6481590" cy="4932803"/>
              <a:chOff x="-4590" y="-56003"/>
              <a:chExt cx="6481590" cy="4932803"/>
            </a:xfrm>
          </p:grpSpPr>
          <p:pic>
            <p:nvPicPr>
              <p:cNvPr id="12" name="Picture 11">
                <a:extLst>
                  <a:ext uri="{FF2B5EF4-FFF2-40B4-BE49-F238E27FC236}">
                    <a16:creationId xmlns:a16="http://schemas.microsoft.com/office/drawing/2014/main" id="{9DC1421D-1560-41BB-904A-3B21994C4D5F}"/>
                  </a:ext>
                </a:extLst>
              </p:cNvPr>
              <p:cNvPicPr>
                <a:picLocks noChangeAspect="1"/>
              </p:cNvPicPr>
              <p:nvPr/>
            </p:nvPicPr>
            <p:blipFill>
              <a:blip r:embed="rId2"/>
              <a:stretch>
                <a:fillRect/>
              </a:stretch>
            </p:blipFill>
            <p:spPr>
              <a:xfrm>
                <a:off x="-4590" y="-56003"/>
                <a:ext cx="2902427" cy="2799203"/>
              </a:xfrm>
              <a:prstGeom prst="rect">
                <a:avLst/>
              </a:prstGeom>
            </p:spPr>
          </p:pic>
          <p:grpSp>
            <p:nvGrpSpPr>
              <p:cNvPr id="13" name="Group 12">
                <a:extLst>
                  <a:ext uri="{FF2B5EF4-FFF2-40B4-BE49-F238E27FC236}">
                    <a16:creationId xmlns:a16="http://schemas.microsoft.com/office/drawing/2014/main" id="{1FE14A8B-5E1B-4F9D-9A50-B1FF48BD7553}"/>
                  </a:ext>
                </a:extLst>
              </p:cNvPr>
              <p:cNvGrpSpPr/>
              <p:nvPr/>
            </p:nvGrpSpPr>
            <p:grpSpPr>
              <a:xfrm>
                <a:off x="3048000" y="2362200"/>
                <a:ext cx="3429000" cy="2514600"/>
                <a:chOff x="4038600" y="1905000"/>
                <a:chExt cx="1905001" cy="1345405"/>
              </a:xfrm>
            </p:grpSpPr>
            <p:pic>
              <p:nvPicPr>
                <p:cNvPr id="14" name="Picture 13">
                  <a:extLst>
                    <a:ext uri="{FF2B5EF4-FFF2-40B4-BE49-F238E27FC236}">
                      <a16:creationId xmlns:a16="http://schemas.microsoft.com/office/drawing/2014/main" id="{D1749538-BF5B-4944-93E7-7AFB77BF305F}"/>
                    </a:ext>
                  </a:extLst>
                </p:cNvPr>
                <p:cNvPicPr>
                  <a:picLocks noChangeAspect="1"/>
                </p:cNvPicPr>
                <p:nvPr/>
              </p:nvPicPr>
              <p:blipFill rotWithShape="1">
                <a:blip r:embed="rId3"/>
                <a:srcRect t="81541" r="62903"/>
                <a:stretch/>
              </p:blipFill>
              <p:spPr>
                <a:xfrm>
                  <a:off x="4038600" y="1905000"/>
                  <a:ext cx="1752600" cy="490537"/>
                </a:xfrm>
                <a:prstGeom prst="rect">
                  <a:avLst/>
                </a:prstGeom>
              </p:spPr>
            </p:pic>
            <p:pic>
              <p:nvPicPr>
                <p:cNvPr id="15" name="Picture 14">
                  <a:extLst>
                    <a:ext uri="{FF2B5EF4-FFF2-40B4-BE49-F238E27FC236}">
                      <a16:creationId xmlns:a16="http://schemas.microsoft.com/office/drawing/2014/main" id="{C9EAF9B3-5AB5-45DB-BA5D-490849612E12}"/>
                    </a:ext>
                  </a:extLst>
                </p:cNvPr>
                <p:cNvPicPr>
                  <a:picLocks noChangeAspect="1"/>
                </p:cNvPicPr>
                <p:nvPr/>
              </p:nvPicPr>
              <p:blipFill rotWithShape="1">
                <a:blip r:embed="rId3"/>
                <a:srcRect l="53225" t="52866" r="6453" b="5735"/>
                <a:stretch/>
              </p:blipFill>
              <p:spPr>
                <a:xfrm>
                  <a:off x="4038600" y="2150268"/>
                  <a:ext cx="1905001" cy="1100137"/>
                </a:xfrm>
                <a:prstGeom prst="rect">
                  <a:avLst/>
                </a:prstGeom>
              </p:spPr>
            </p:pic>
          </p:grpSp>
        </p:grpSp>
        <p:pic>
          <p:nvPicPr>
            <p:cNvPr id="11" name="Picture 10">
              <a:extLst>
                <a:ext uri="{FF2B5EF4-FFF2-40B4-BE49-F238E27FC236}">
                  <a16:creationId xmlns:a16="http://schemas.microsoft.com/office/drawing/2014/main" id="{5773FCC9-A164-4D91-A43B-6AFC06282BF9}"/>
                </a:ext>
              </a:extLst>
            </p:cNvPr>
            <p:cNvPicPr>
              <a:picLocks noChangeAspect="1"/>
            </p:cNvPicPr>
            <p:nvPr/>
          </p:nvPicPr>
          <p:blipFill rotWithShape="1">
            <a:blip r:embed="rId4"/>
            <a:srcRect t="11481" r="50000"/>
            <a:stretch/>
          </p:blipFill>
          <p:spPr>
            <a:xfrm>
              <a:off x="6629400" y="4479536"/>
              <a:ext cx="2514600" cy="2504122"/>
            </a:xfrm>
            <a:prstGeom prst="rect">
              <a:avLst/>
            </a:prstGeom>
          </p:spPr>
        </p:pic>
      </p:grpSp>
    </p:spTree>
    <p:extLst>
      <p:ext uri="{BB962C8B-B14F-4D97-AF65-F5344CB8AC3E}">
        <p14:creationId xmlns:p14="http://schemas.microsoft.com/office/powerpoint/2010/main" val="1193861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B9DD94-C28B-4E07-89A7-932CBF5B2254}"/>
              </a:ext>
            </a:extLst>
          </p:cNvPr>
          <p:cNvSpPr txBox="1"/>
          <p:nvPr/>
        </p:nvSpPr>
        <p:spPr>
          <a:xfrm>
            <a:off x="4170680" y="0"/>
            <a:ext cx="2819400"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400" b="1" dirty="0">
                <a:solidFill>
                  <a:srgbClr val="000000"/>
                </a:solidFill>
                <a:effectLst>
                  <a:outerShdw blurRad="38100" dist="38100" dir="2700000" algn="tl">
                    <a:srgbClr val="000000">
                      <a:alpha val="43137"/>
                    </a:srgbClr>
                  </a:outerShdw>
                </a:effectLst>
                <a:latin typeface="+mj-lt"/>
                <a:ea typeface="+mj-ea"/>
                <a:cs typeface="+mj-cs"/>
                <a:sym typeface="Calibri"/>
              </a:rPr>
              <a:t>Observation</a:t>
            </a:r>
            <a:endParaRPr lang="en-US" sz="4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grpSp>
        <p:nvGrpSpPr>
          <p:cNvPr id="2" name="Group 1">
            <a:extLst>
              <a:ext uri="{FF2B5EF4-FFF2-40B4-BE49-F238E27FC236}">
                <a16:creationId xmlns:a16="http://schemas.microsoft.com/office/drawing/2014/main" id="{C059D9AB-8926-4150-833B-C8269F7BB5F0}"/>
              </a:ext>
            </a:extLst>
          </p:cNvPr>
          <p:cNvGrpSpPr/>
          <p:nvPr/>
        </p:nvGrpSpPr>
        <p:grpSpPr>
          <a:xfrm>
            <a:off x="589280" y="794257"/>
            <a:ext cx="6400800" cy="1847343"/>
            <a:chOff x="589280" y="794257"/>
            <a:chExt cx="10708640" cy="2920401"/>
          </a:xfrm>
        </p:grpSpPr>
        <p:pic>
          <p:nvPicPr>
            <p:cNvPr id="2050" name="Picture 2" descr="US Quarter Dollar Coin Front Picture | Free Photograph ...">
              <a:extLst>
                <a:ext uri="{FF2B5EF4-FFF2-40B4-BE49-F238E27FC236}">
                  <a16:creationId xmlns:a16="http://schemas.microsoft.com/office/drawing/2014/main" id="{4DB52FA8-7A0F-488C-8BEC-A94C139061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4" t="4133" r="24104" b="6818"/>
            <a:stretch/>
          </p:blipFill>
          <p:spPr bwMode="auto">
            <a:xfrm>
              <a:off x="5222240" y="1239520"/>
              <a:ext cx="2199640" cy="2189480"/>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Chris Ramsay (magician) Wiki Biography, age, net worth ...">
              <a:extLst>
                <a:ext uri="{FF2B5EF4-FFF2-40B4-BE49-F238E27FC236}">
                  <a16:creationId xmlns:a16="http://schemas.microsoft.com/office/drawing/2014/main" id="{8EEFA74A-D262-49E7-B138-38D434025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9" r="22978"/>
            <a:stretch/>
          </p:blipFill>
          <p:spPr bwMode="auto">
            <a:xfrm>
              <a:off x="589280" y="794257"/>
              <a:ext cx="3302000" cy="2920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0A599F1-4C3D-4990-8D22-3F4694325180}"/>
                </a:ext>
              </a:extLst>
            </p:cNvPr>
            <p:cNvCxnSpPr>
              <a:stCxn id="2052" idx="3"/>
            </p:cNvCxnSpPr>
            <p:nvPr/>
          </p:nvCxnSpPr>
          <p:spPr>
            <a:xfrm flipV="1">
              <a:off x="3891280" y="2254457"/>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4B3A71-9C7D-412D-B7C9-B37BAD613022}"/>
                </a:ext>
              </a:extLst>
            </p:cNvPr>
            <p:cNvCxnSpPr/>
            <p:nvPr/>
          </p:nvCxnSpPr>
          <p:spPr>
            <a:xfrm flipV="1">
              <a:off x="7660640" y="2334260"/>
              <a:ext cx="1198880"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75F972-4E8E-48EF-8425-53469235BFD4}"/>
                </a:ext>
              </a:extLst>
            </p:cNvPr>
            <p:cNvSpPr txBox="1"/>
            <p:nvPr/>
          </p:nvSpPr>
          <p:spPr>
            <a:xfrm>
              <a:off x="3977641" y="2543276"/>
              <a:ext cx="1305560" cy="1021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Flipped 10x</a:t>
              </a:r>
            </a:p>
          </p:txBody>
        </p:sp>
        <p:sp>
          <p:nvSpPr>
            <p:cNvPr id="12" name="TextBox 11">
              <a:extLst>
                <a:ext uri="{FF2B5EF4-FFF2-40B4-BE49-F238E27FC236}">
                  <a16:creationId xmlns:a16="http://schemas.microsoft.com/office/drawing/2014/main" id="{CF0B61C7-8B3A-4E84-AFFA-3BACBDF4C3A3}"/>
                </a:ext>
              </a:extLst>
            </p:cNvPr>
            <p:cNvSpPr txBox="1"/>
            <p:nvPr/>
          </p:nvSpPr>
          <p:spPr>
            <a:xfrm>
              <a:off x="9098281" y="2041873"/>
              <a:ext cx="2199639" cy="5838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0000"/>
                  </a:solidFill>
                  <a:effectLst>
                    <a:outerShdw blurRad="38100" dist="38100" dir="2700000" algn="tl">
                      <a:srgbClr val="000000">
                        <a:alpha val="43137"/>
                      </a:srgbClr>
                    </a:outerShdw>
                  </a:effectLst>
                  <a:latin typeface="+mj-lt"/>
                  <a:ea typeface="+mj-ea"/>
                  <a:cs typeface="+mj-cs"/>
                  <a:sym typeface="Calibri"/>
                </a:rPr>
                <a:t>10x heads</a:t>
              </a:r>
            </a:p>
          </p:txBody>
        </p:sp>
      </p:grpSp>
      <p:sp>
        <p:nvSpPr>
          <p:cNvPr id="13" name="TextBox 12">
            <a:extLst>
              <a:ext uri="{FF2B5EF4-FFF2-40B4-BE49-F238E27FC236}">
                <a16:creationId xmlns:a16="http://schemas.microsoft.com/office/drawing/2014/main" id="{36637CB6-880C-434E-9E72-79C2C0FE36BE}"/>
              </a:ext>
            </a:extLst>
          </p:cNvPr>
          <p:cNvSpPr txBox="1"/>
          <p:nvPr/>
        </p:nvSpPr>
        <p:spPr>
          <a:xfrm>
            <a:off x="274320" y="4216401"/>
            <a:ext cx="3820160" cy="206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dirty="0">
                <a:solidFill>
                  <a:srgbClr val="000000"/>
                </a:solidFill>
                <a:effectLst>
                  <a:outerShdw blurRad="38100" dist="38100" dir="2700000" algn="tl">
                    <a:srgbClr val="000000">
                      <a:alpha val="43137"/>
                    </a:srgbClr>
                  </a:outerShdw>
                </a:effectLst>
                <a:latin typeface="+mj-lt"/>
                <a:ea typeface="+mj-ea"/>
                <a:cs typeface="+mj-cs"/>
                <a:sym typeface="Calibri"/>
              </a:rPr>
              <a:t>Posterior probability that it’s a trick coin given 10-heads flips in a row</a:t>
            </a:r>
          </a:p>
        </p:txBody>
      </p:sp>
      <p:sp>
        <p:nvSpPr>
          <p:cNvPr id="18" name="TextBox 17">
            <a:extLst>
              <a:ext uri="{FF2B5EF4-FFF2-40B4-BE49-F238E27FC236}">
                <a16:creationId xmlns:a16="http://schemas.microsoft.com/office/drawing/2014/main" id="{AE21F7C1-1C16-432F-9CE5-579CB4103988}"/>
              </a:ext>
            </a:extLst>
          </p:cNvPr>
          <p:cNvSpPr txBox="1"/>
          <p:nvPr/>
        </p:nvSpPr>
        <p:spPr>
          <a:xfrm>
            <a:off x="195734" y="2699151"/>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1: We’re lucky</a:t>
            </a:r>
          </a:p>
        </p:txBody>
      </p:sp>
      <p:sp>
        <p:nvSpPr>
          <p:cNvPr id="19" name="TextBox 18">
            <a:extLst>
              <a:ext uri="{FF2B5EF4-FFF2-40B4-BE49-F238E27FC236}">
                <a16:creationId xmlns:a16="http://schemas.microsoft.com/office/drawing/2014/main" id="{1744BE50-BBA4-4C13-A93B-B84D655D07D8}"/>
              </a:ext>
            </a:extLst>
          </p:cNvPr>
          <p:cNvSpPr txBox="1"/>
          <p:nvPr/>
        </p:nvSpPr>
        <p:spPr>
          <a:xfrm>
            <a:off x="195734" y="3143734"/>
            <a:ext cx="3820160"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000" dirty="0">
                <a:solidFill>
                  <a:srgbClr val="000000"/>
                </a:solidFill>
                <a:latin typeface="+mj-lt"/>
                <a:ea typeface="+mj-ea"/>
                <a:cs typeface="+mj-cs"/>
                <a:sym typeface="Calibri"/>
              </a:rPr>
              <a:t>Model 2: Trick coin</a:t>
            </a:r>
          </a:p>
        </p:txBody>
      </p:sp>
      <p:sp>
        <p:nvSpPr>
          <p:cNvPr id="25" name="TextBox 24">
            <a:extLst>
              <a:ext uri="{FF2B5EF4-FFF2-40B4-BE49-F238E27FC236}">
                <a16:creationId xmlns:a16="http://schemas.microsoft.com/office/drawing/2014/main" id="{A9E7C236-D239-4712-B80E-01CE51CC6515}"/>
              </a:ext>
            </a:extLst>
          </p:cNvPr>
          <p:cNvSpPr txBox="1"/>
          <p:nvPr/>
        </p:nvSpPr>
        <p:spPr>
          <a:xfrm>
            <a:off x="3770306" y="4529011"/>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a:t>
            </a:r>
          </a:p>
        </p:txBody>
      </p:sp>
      <p:grpSp>
        <p:nvGrpSpPr>
          <p:cNvPr id="27" name="Group 26">
            <a:extLst>
              <a:ext uri="{FF2B5EF4-FFF2-40B4-BE49-F238E27FC236}">
                <a16:creationId xmlns:a16="http://schemas.microsoft.com/office/drawing/2014/main" id="{A7E0D3D0-951E-491C-A9CD-8F38FABEACC6}"/>
              </a:ext>
            </a:extLst>
          </p:cNvPr>
          <p:cNvGrpSpPr/>
          <p:nvPr/>
        </p:nvGrpSpPr>
        <p:grpSpPr>
          <a:xfrm>
            <a:off x="3900996" y="2440969"/>
            <a:ext cx="8720297" cy="3160217"/>
            <a:chOff x="3940379" y="2177488"/>
            <a:chExt cx="8720297" cy="3160217"/>
          </a:xfrm>
        </p:grpSpPr>
        <p:sp>
          <p:nvSpPr>
            <p:cNvPr id="28" name="TextBox 27">
              <a:extLst>
                <a:ext uri="{FF2B5EF4-FFF2-40B4-BE49-F238E27FC236}">
                  <a16:creationId xmlns:a16="http://schemas.microsoft.com/office/drawing/2014/main" id="{3FE0E642-0B1C-4336-8E0E-1B9835A95096}"/>
                </a:ext>
              </a:extLst>
            </p:cNvPr>
            <p:cNvSpPr txBox="1"/>
            <p:nvPr/>
          </p:nvSpPr>
          <p:spPr>
            <a:xfrm>
              <a:off x="3940379" y="3949965"/>
              <a:ext cx="382016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endParaRPr lang="en-US" sz="2800" dirty="0">
                <a:solidFill>
                  <a:srgbClr val="000000"/>
                </a:solidFill>
                <a:latin typeface="+mj-lt"/>
                <a:ea typeface="+mj-ea"/>
                <a:cs typeface="+mj-cs"/>
                <a:sym typeface="Calibri"/>
              </a:endParaRPr>
            </a:p>
          </p:txBody>
        </p:sp>
        <p:sp>
          <p:nvSpPr>
            <p:cNvPr id="29" name="TextBox 28">
              <a:extLst>
                <a:ext uri="{FF2B5EF4-FFF2-40B4-BE49-F238E27FC236}">
                  <a16:creationId xmlns:a16="http://schemas.microsoft.com/office/drawing/2014/main" id="{2139644B-1B3D-4E74-AAD1-A0C9F88FA535}"/>
                </a:ext>
              </a:extLst>
            </p:cNvPr>
            <p:cNvSpPr txBox="1"/>
            <p:nvPr/>
          </p:nvSpPr>
          <p:spPr>
            <a:xfrm>
              <a:off x="6740089" y="3967231"/>
              <a:ext cx="312927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0.001</a:t>
              </a:r>
            </a:p>
          </p:txBody>
        </p:sp>
        <p:sp>
          <p:nvSpPr>
            <p:cNvPr id="30" name="TextBox 29">
              <a:extLst>
                <a:ext uri="{FF2B5EF4-FFF2-40B4-BE49-F238E27FC236}">
                  <a16:creationId xmlns:a16="http://schemas.microsoft.com/office/drawing/2014/main" id="{4FD396B7-CBEC-49A6-9853-DB54BF4576E7}"/>
                </a:ext>
              </a:extLst>
            </p:cNvPr>
            <p:cNvSpPr txBox="1"/>
            <p:nvPr/>
          </p:nvSpPr>
          <p:spPr>
            <a:xfrm>
              <a:off x="6129669" y="4810341"/>
              <a:ext cx="312927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0.001</a:t>
              </a:r>
            </a:p>
          </p:txBody>
        </p:sp>
        <p:sp>
          <p:nvSpPr>
            <p:cNvPr id="32" name="TextBox 31">
              <a:extLst>
                <a:ext uri="{FF2B5EF4-FFF2-40B4-BE49-F238E27FC236}">
                  <a16:creationId xmlns:a16="http://schemas.microsoft.com/office/drawing/2014/main" id="{A91241DD-071D-47DB-A275-9E9F46042586}"/>
                </a:ext>
              </a:extLst>
            </p:cNvPr>
            <p:cNvSpPr txBox="1"/>
            <p:nvPr/>
          </p:nvSpPr>
          <p:spPr>
            <a:xfrm>
              <a:off x="6217794" y="3718407"/>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x</a:t>
              </a:r>
            </a:p>
          </p:txBody>
        </p:sp>
        <p:cxnSp>
          <p:nvCxnSpPr>
            <p:cNvPr id="33" name="Straight Connector 32">
              <a:extLst>
                <a:ext uri="{FF2B5EF4-FFF2-40B4-BE49-F238E27FC236}">
                  <a16:creationId xmlns:a16="http://schemas.microsoft.com/office/drawing/2014/main" id="{3BF912C3-555F-4979-9057-E814AC43841A}"/>
                </a:ext>
              </a:extLst>
            </p:cNvPr>
            <p:cNvCxnSpPr>
              <a:cxnSpLocks/>
            </p:cNvCxnSpPr>
            <p:nvPr/>
          </p:nvCxnSpPr>
          <p:spPr>
            <a:xfrm>
              <a:off x="4998723" y="4700894"/>
              <a:ext cx="354583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1052C4E-9EB7-4444-B600-CC04690DC243}"/>
                </a:ext>
              </a:extLst>
            </p:cNvPr>
            <p:cNvSpPr txBox="1"/>
            <p:nvPr/>
          </p:nvSpPr>
          <p:spPr>
            <a:xfrm>
              <a:off x="8833181" y="4199786"/>
              <a:ext cx="522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5400" dirty="0">
                  <a:solidFill>
                    <a:srgbClr val="000000"/>
                  </a:solidFill>
                  <a:latin typeface="+mj-lt"/>
                  <a:ea typeface="+mj-ea"/>
                  <a:cs typeface="+mj-cs"/>
                  <a:sym typeface="Calibri"/>
                </a:rPr>
                <a:t>=</a:t>
              </a:r>
            </a:p>
          </p:txBody>
        </p:sp>
        <p:sp>
          <p:nvSpPr>
            <p:cNvPr id="35" name="TextBox 34">
              <a:extLst>
                <a:ext uri="{FF2B5EF4-FFF2-40B4-BE49-F238E27FC236}">
                  <a16:creationId xmlns:a16="http://schemas.microsoft.com/office/drawing/2014/main" id="{E3A8B2F9-6B0E-4185-8B34-99021B5EC3FD}"/>
                </a:ext>
              </a:extLst>
            </p:cNvPr>
            <p:cNvSpPr txBox="1"/>
            <p:nvPr/>
          </p:nvSpPr>
          <p:spPr>
            <a:xfrm>
              <a:off x="9531397" y="4014268"/>
              <a:ext cx="3129279" cy="1323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8000" dirty="0">
                  <a:solidFill>
                    <a:srgbClr val="000000"/>
                  </a:solidFill>
                  <a:latin typeface="+mj-lt"/>
                  <a:ea typeface="+mj-ea"/>
                  <a:cs typeface="+mj-cs"/>
                  <a:sym typeface="Calibri"/>
                </a:rPr>
                <a:t>0.50</a:t>
              </a:r>
            </a:p>
          </p:txBody>
        </p:sp>
        <p:sp>
          <p:nvSpPr>
            <p:cNvPr id="36" name="TextBox 35">
              <a:extLst>
                <a:ext uri="{FF2B5EF4-FFF2-40B4-BE49-F238E27FC236}">
                  <a16:creationId xmlns:a16="http://schemas.microsoft.com/office/drawing/2014/main" id="{6E92F205-3E40-4F16-AD73-346EC0BA7298}"/>
                </a:ext>
              </a:extLst>
            </p:cNvPr>
            <p:cNvSpPr txBox="1"/>
            <p:nvPr/>
          </p:nvSpPr>
          <p:spPr>
            <a:xfrm>
              <a:off x="8898275" y="2177488"/>
              <a:ext cx="3129279"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Chris is a YouTube magician</a:t>
              </a:r>
            </a:p>
          </p:txBody>
        </p:sp>
        <p:cxnSp>
          <p:nvCxnSpPr>
            <p:cNvPr id="37" name="Straight Arrow Connector 36">
              <a:extLst>
                <a:ext uri="{FF2B5EF4-FFF2-40B4-BE49-F238E27FC236}">
                  <a16:creationId xmlns:a16="http://schemas.microsoft.com/office/drawing/2014/main" id="{3E21CD69-A634-415F-A222-29002DEDC7D9}"/>
                </a:ext>
              </a:extLst>
            </p:cNvPr>
            <p:cNvCxnSpPr>
              <a:stCxn id="36" idx="1"/>
            </p:cNvCxnSpPr>
            <p:nvPr/>
          </p:nvCxnSpPr>
          <p:spPr>
            <a:xfrm flipH="1">
              <a:off x="8087361" y="2654541"/>
              <a:ext cx="810914" cy="10363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38" name="Picture 2" descr="Probability the hypothesis is true, given the evidence is present equals the prior probability of the hypothesis being true times the likelihood of the evidence being present given the hypothesis is true, divided by the marginal probability of the evidence being present under any circumstance">
            <a:extLst>
              <a:ext uri="{FF2B5EF4-FFF2-40B4-BE49-F238E27FC236}">
                <a16:creationId xmlns:a16="http://schemas.microsoft.com/office/drawing/2014/main" id="{328B8C53-1084-4259-A791-EAC7379B56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3" t="25957" r="7583" b="23946"/>
          <a:stretch/>
        </p:blipFill>
        <p:spPr bwMode="auto">
          <a:xfrm>
            <a:off x="4752230" y="754191"/>
            <a:ext cx="7172960" cy="62023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7C3568C-BAAE-4D06-ACA8-2232F120412B}"/>
              </a:ext>
            </a:extLst>
          </p:cNvPr>
          <p:cNvSpPr txBox="1"/>
          <p:nvPr/>
        </p:nvSpPr>
        <p:spPr>
          <a:xfrm>
            <a:off x="3466372" y="4234272"/>
            <a:ext cx="382016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2800" dirty="0">
                <a:solidFill>
                  <a:srgbClr val="000000"/>
                </a:solidFill>
                <a:latin typeface="+mj-lt"/>
                <a:ea typeface="+mj-ea"/>
                <a:cs typeface="+mj-cs"/>
                <a:sym typeface="Calibri"/>
              </a:rPr>
              <a:t>0.50</a:t>
            </a:r>
          </a:p>
        </p:txBody>
      </p:sp>
    </p:spTree>
    <p:extLst>
      <p:ext uri="{BB962C8B-B14F-4D97-AF65-F5344CB8AC3E}">
        <p14:creationId xmlns:p14="http://schemas.microsoft.com/office/powerpoint/2010/main" val="30278611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quentists vs. Bayesians">
            <a:extLst>
              <a:ext uri="{FF2B5EF4-FFF2-40B4-BE49-F238E27FC236}">
                <a16:creationId xmlns:a16="http://schemas.microsoft.com/office/drawing/2014/main" id="{16AA88F9-51CC-4D3F-A594-B5A14F586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070" y="0"/>
            <a:ext cx="4457700" cy="6753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6DAA1C-9352-4F62-875F-04356FDF911E}"/>
              </a:ext>
            </a:extLst>
          </p:cNvPr>
          <p:cNvSpPr txBox="1"/>
          <p:nvPr/>
        </p:nvSpPr>
        <p:spPr>
          <a:xfrm>
            <a:off x="2971800" y="6168452"/>
            <a:ext cx="687451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200" b="1" dirty="0">
                <a:solidFill>
                  <a:srgbClr val="000000"/>
                </a:solidFill>
                <a:latin typeface="+mj-lt"/>
                <a:ea typeface="+mj-ea"/>
                <a:cs typeface="+mj-cs"/>
                <a:sym typeface="Calibri"/>
              </a:rPr>
              <a:t>Do you get the joke now? &gt;</a:t>
            </a:r>
            <a:endParaRPr lang="en-US" sz="3200" dirty="0">
              <a:solidFill>
                <a:srgbClr val="000000"/>
              </a:solidFill>
              <a:latin typeface="+mj-lt"/>
              <a:ea typeface="+mj-ea"/>
              <a:cs typeface="+mj-cs"/>
              <a:sym typeface="Calibri"/>
            </a:endParaRPr>
          </a:p>
        </p:txBody>
      </p:sp>
    </p:spTree>
    <p:extLst>
      <p:ext uri="{BB962C8B-B14F-4D97-AF65-F5344CB8AC3E}">
        <p14:creationId xmlns:p14="http://schemas.microsoft.com/office/powerpoint/2010/main" val="2348959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AF91FF-E78F-40E9-AE1C-5B8E5D62BE9A}"/>
              </a:ext>
            </a:extLst>
          </p:cNvPr>
          <p:cNvSpPr txBox="1"/>
          <p:nvPr/>
        </p:nvSpPr>
        <p:spPr>
          <a:xfrm>
            <a:off x="670560" y="345441"/>
            <a:ext cx="10922000"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6000" b="1" dirty="0">
                <a:solidFill>
                  <a:srgbClr val="000000"/>
                </a:solidFill>
                <a:effectLst>
                  <a:outerShdw blurRad="38100" dist="38100" dir="2700000" algn="tl">
                    <a:srgbClr val="000000">
                      <a:alpha val="43137"/>
                    </a:srgbClr>
                  </a:outerShdw>
                </a:effectLst>
                <a:latin typeface="+mj-lt"/>
                <a:ea typeface="+mj-ea"/>
                <a:cs typeface="+mj-cs"/>
                <a:sym typeface="Calibri"/>
              </a:rPr>
              <a:t>Ways of thinking about probability</a:t>
            </a:r>
          </a:p>
        </p:txBody>
      </p:sp>
      <p:sp>
        <p:nvSpPr>
          <p:cNvPr id="4" name="TextBox 3">
            <a:extLst>
              <a:ext uri="{FF2B5EF4-FFF2-40B4-BE49-F238E27FC236}">
                <a16:creationId xmlns:a16="http://schemas.microsoft.com/office/drawing/2014/main" id="{08AD4A31-1CEA-4245-9D59-A676829D968E}"/>
              </a:ext>
            </a:extLst>
          </p:cNvPr>
          <p:cNvSpPr txBox="1"/>
          <p:nvPr/>
        </p:nvSpPr>
        <p:spPr>
          <a:xfrm>
            <a:off x="314960" y="1940561"/>
            <a:ext cx="11602720" cy="1446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4400" b="1" dirty="0">
                <a:solidFill>
                  <a:srgbClr val="000000"/>
                </a:solidFill>
                <a:latin typeface="+mj-lt"/>
                <a:ea typeface="+mj-ea"/>
                <a:cs typeface="+mj-cs"/>
                <a:sym typeface="Calibri"/>
              </a:rPr>
              <a:t>Frequentist</a:t>
            </a:r>
            <a:r>
              <a:rPr lang="en-US" sz="4400" dirty="0">
                <a:solidFill>
                  <a:srgbClr val="000000"/>
                </a:solidFill>
                <a:latin typeface="+mj-lt"/>
                <a:ea typeface="+mj-ea"/>
                <a:cs typeface="+mj-cs"/>
                <a:sym typeface="Calibri"/>
              </a:rPr>
              <a:t> “probability”– the proportion of times we can expect an event to happen</a:t>
            </a:r>
          </a:p>
        </p:txBody>
      </p:sp>
      <p:sp>
        <p:nvSpPr>
          <p:cNvPr id="5" name="TextBox 4">
            <a:extLst>
              <a:ext uri="{FF2B5EF4-FFF2-40B4-BE49-F238E27FC236}">
                <a16:creationId xmlns:a16="http://schemas.microsoft.com/office/drawing/2014/main" id="{E7B6F710-6F83-49FA-9B97-1145C1550AAE}"/>
              </a:ext>
            </a:extLst>
          </p:cNvPr>
          <p:cNvSpPr txBox="1"/>
          <p:nvPr/>
        </p:nvSpPr>
        <p:spPr>
          <a:xfrm>
            <a:off x="314960" y="4216401"/>
            <a:ext cx="11602720" cy="1446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4400" b="1" dirty="0">
                <a:solidFill>
                  <a:srgbClr val="000000"/>
                </a:solidFill>
                <a:latin typeface="+mj-lt"/>
                <a:ea typeface="+mj-ea"/>
                <a:cs typeface="+mj-cs"/>
                <a:sym typeface="Calibri"/>
              </a:rPr>
              <a:t>Bayesian </a:t>
            </a:r>
            <a:r>
              <a:rPr lang="en-US" sz="4400" dirty="0">
                <a:solidFill>
                  <a:srgbClr val="000000"/>
                </a:solidFill>
                <a:latin typeface="+mj-lt"/>
                <a:ea typeface="+mj-ea"/>
                <a:cs typeface="+mj-cs"/>
                <a:sym typeface="Calibri"/>
              </a:rPr>
              <a:t>“probability” – degree of belief; quantification of uncertainty</a:t>
            </a:r>
          </a:p>
        </p:txBody>
      </p:sp>
    </p:spTree>
    <p:extLst>
      <p:ext uri="{BB962C8B-B14F-4D97-AF65-F5344CB8AC3E}">
        <p14:creationId xmlns:p14="http://schemas.microsoft.com/office/powerpoint/2010/main" val="15808061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0"/>
            <a:ext cx="9017000" cy="3600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Why Bayesian statistics is important</a:t>
            </a:r>
            <a:endParaRPr lang="en-US" sz="36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sz="2400" dirty="0">
              <a:effectLst>
                <a:outerShdw blurRad="38100" dist="38100" dir="2700000" algn="tl">
                  <a:srgbClr val="000000">
                    <a:alpha val="43137"/>
                  </a:srgbClr>
                </a:outerShdw>
              </a:effectLst>
            </a:endParaRPr>
          </a:p>
          <a:p>
            <a:pPr hangingPunct="0"/>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sz="2400" dirty="0">
              <a:effectLst>
                <a:outerShdw blurRad="38100" dist="38100" dir="2700000" algn="tl">
                  <a:srgbClr val="000000">
                    <a:alpha val="43137"/>
                  </a:srgbClr>
                </a:outerShdw>
              </a:effectLst>
            </a:endParaRPr>
          </a:p>
          <a:p>
            <a:pPr hangingPunct="0"/>
            <a:r>
              <a:rPr lang="en-US" sz="2400" dirty="0">
                <a:effectLst>
                  <a:outerShdw blurRad="38100" dist="38100" dir="2700000" algn="tl">
                    <a:srgbClr val="000000">
                      <a:alpha val="43137"/>
                    </a:srgbClr>
                  </a:outerShdw>
                </a:effectLst>
              </a:rPr>
              <a:t>We want to be able to incorporate prior information in our calculations.</a:t>
            </a:r>
          </a:p>
          <a:p>
            <a:pPr hangingPunct="0"/>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r>
              <a:rPr lang="en-US" sz="3600" dirty="0">
                <a:solidFill>
                  <a:srgbClr val="FF0000"/>
                </a:solidFill>
                <a:effectLst>
                  <a:outerShdw blurRad="38100" dist="38100" dir="2700000" algn="tl">
                    <a:srgbClr val="000000">
                      <a:alpha val="43137"/>
                    </a:srgbClr>
                  </a:outerShdw>
                </a:effectLst>
                <a:latin typeface="+mj-lt"/>
                <a:ea typeface="+mj-ea"/>
                <a:cs typeface="+mj-cs"/>
                <a:sym typeface="Calibri"/>
              </a:rPr>
              <a:t>What information could we incorporate as a prior in a Bayesian framework?</a:t>
            </a:r>
          </a:p>
        </p:txBody>
      </p:sp>
      <p:pic>
        <p:nvPicPr>
          <p:cNvPr id="2" name="Picture 1">
            <a:extLst>
              <a:ext uri="{FF2B5EF4-FFF2-40B4-BE49-F238E27FC236}">
                <a16:creationId xmlns:a16="http://schemas.microsoft.com/office/drawing/2014/main" id="{D6E0D9F6-BDD0-44FA-B29B-B9CFC0816F98}"/>
              </a:ext>
            </a:extLst>
          </p:cNvPr>
          <p:cNvPicPr>
            <a:picLocks noChangeAspect="1"/>
          </p:cNvPicPr>
          <p:nvPr/>
        </p:nvPicPr>
        <p:blipFill rotWithShape="1">
          <a:blip r:embed="rId2"/>
          <a:srcRect l="20834" t="38148" r="57500" b="50000"/>
          <a:stretch/>
        </p:blipFill>
        <p:spPr>
          <a:xfrm>
            <a:off x="2876550" y="566528"/>
            <a:ext cx="3219450" cy="990600"/>
          </a:xfrm>
          <a:prstGeom prst="rect">
            <a:avLst/>
          </a:prstGeom>
        </p:spPr>
      </p:pic>
    </p:spTree>
    <p:extLst>
      <p:ext uri="{BB962C8B-B14F-4D97-AF65-F5344CB8AC3E}">
        <p14:creationId xmlns:p14="http://schemas.microsoft.com/office/powerpoint/2010/main" val="3877678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6877-4499-4B5F-9E46-DED82B2662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56B71A-241A-488E-B565-0F909EFF4ACA}"/>
              </a:ext>
            </a:extLst>
          </p:cNvPr>
          <p:cNvSpPr>
            <a:spLocks noGrp="1"/>
          </p:cNvSpPr>
          <p:nvPr>
            <p:ph idx="1"/>
          </p:nvPr>
        </p:nvSpPr>
        <p:spPr/>
        <p:txBody>
          <a:bodyPr/>
          <a:lstStyle/>
          <a:p>
            <a:r>
              <a:rPr lang="en-US" dirty="0"/>
              <a:t>Visual guide to Bayesian thinking: </a:t>
            </a:r>
            <a:r>
              <a:rPr lang="en-US" dirty="0">
                <a:hlinkClick r:id="rId2"/>
              </a:rPr>
              <a:t>https://www.youtube.com/watch?v=BrK7X_XlGB8</a:t>
            </a:r>
            <a:endParaRPr lang="en-US" dirty="0"/>
          </a:p>
          <a:p>
            <a:r>
              <a:rPr lang="en-US" dirty="0"/>
              <a:t>Bayesian statistics</a:t>
            </a:r>
          </a:p>
          <a:p>
            <a:pPr lvl="1"/>
            <a:r>
              <a:rPr lang="en-US" dirty="0">
                <a:hlinkClick r:id="rId3"/>
              </a:rPr>
              <a:t>https://www.youtube.com/watch?v=DI3TIx78NqM&amp;t=902s</a:t>
            </a: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1918276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1"/>
            <a:ext cx="9017000" cy="4708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Why Bayesian statistics is important</a:t>
            </a:r>
            <a:endParaRPr lang="en-US" sz="36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sz="2400" dirty="0">
              <a:effectLst>
                <a:outerShdw blurRad="38100" dist="38100" dir="2700000" algn="tl">
                  <a:srgbClr val="000000">
                    <a:alpha val="43137"/>
                  </a:srgbClr>
                </a:outerShdw>
              </a:effectLst>
            </a:endParaRPr>
          </a:p>
          <a:p>
            <a:pPr hangingPunct="0"/>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endParaRPr lang="en-US" sz="2400" dirty="0">
              <a:effectLst>
                <a:outerShdw blurRad="38100" dist="38100" dir="2700000" algn="tl">
                  <a:srgbClr val="000000">
                    <a:alpha val="43137"/>
                  </a:srgbClr>
                </a:outerShdw>
              </a:effectLst>
            </a:endParaRPr>
          </a:p>
          <a:p>
            <a:pPr hangingPunct="0"/>
            <a:r>
              <a:rPr lang="en-US" sz="2400" dirty="0">
                <a:effectLst>
                  <a:outerShdw blurRad="38100" dist="38100" dir="2700000" algn="tl">
                    <a:srgbClr val="000000">
                      <a:alpha val="43137"/>
                    </a:srgbClr>
                  </a:outerShdw>
                </a:effectLst>
              </a:rPr>
              <a:t>We want to be able to incorporate prior information in our calculations.</a:t>
            </a:r>
          </a:p>
          <a:p>
            <a:pPr hangingPunct="0"/>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a:p>
            <a:pPr hangingPunct="0"/>
            <a:r>
              <a:rPr lang="en-US" sz="2400" dirty="0">
                <a:effectLst>
                  <a:outerShdw blurRad="38100" dist="38100" dir="2700000" algn="tl">
                    <a:srgbClr val="000000">
                      <a:alpha val="43137"/>
                    </a:srgbClr>
                  </a:outerShdw>
                </a:effectLst>
              </a:rPr>
              <a:t>Examples of prior information:</a:t>
            </a:r>
          </a:p>
          <a:p>
            <a:pPr hangingPunct="0"/>
            <a:r>
              <a:rPr lang="en-US" sz="2400" dirty="0">
                <a:solidFill>
                  <a:srgbClr val="000000"/>
                </a:solidFill>
                <a:effectLst>
                  <a:outerShdw blurRad="38100" dist="38100" dir="2700000" algn="tl">
                    <a:srgbClr val="000000">
                      <a:alpha val="43137"/>
                    </a:srgbClr>
                  </a:outerShdw>
                </a:effectLst>
                <a:latin typeface="+mj-lt"/>
                <a:ea typeface="+mj-ea"/>
                <a:cs typeface="+mj-cs"/>
                <a:sym typeface="Calibri"/>
              </a:rPr>
              <a:t>	- The fossil record</a:t>
            </a:r>
          </a:p>
          <a:p>
            <a:pPr hangingPunct="0"/>
            <a:r>
              <a:rPr lang="en-US" sz="2400" dirty="0">
                <a:effectLst>
                  <a:outerShdw blurRad="38100" dist="38100" dir="2700000" algn="tl">
                    <a:srgbClr val="000000">
                      <a:alpha val="43137"/>
                    </a:srgbClr>
                  </a:outerShdw>
                </a:effectLst>
              </a:rPr>
              <a:t>	- Mass extinction events</a:t>
            </a:r>
          </a:p>
          <a:p>
            <a:pPr hangingPunct="0"/>
            <a:r>
              <a:rPr lang="en-US" sz="2400" dirty="0">
                <a:solidFill>
                  <a:srgbClr val="000000"/>
                </a:solidFill>
                <a:effectLst>
                  <a:outerShdw blurRad="38100" dist="38100" dir="2700000" algn="tl">
                    <a:srgbClr val="000000">
                      <a:alpha val="43137"/>
                    </a:srgbClr>
                  </a:outerShdw>
                </a:effectLst>
                <a:latin typeface="+mj-lt"/>
                <a:ea typeface="+mj-ea"/>
                <a:cs typeface="+mj-cs"/>
                <a:sym typeface="Calibri"/>
              </a:rPr>
              <a:t>	- Speciation/extinction rate</a:t>
            </a:r>
          </a:p>
          <a:p>
            <a:pPr hangingPunct="0"/>
            <a:r>
              <a:rPr lang="en-US" sz="2400" dirty="0">
                <a:effectLst>
                  <a:outerShdw blurRad="38100" dist="38100" dir="2700000" algn="tl">
                    <a:srgbClr val="000000">
                      <a:alpha val="43137"/>
                    </a:srgbClr>
                  </a:outerShdw>
                </a:effectLst>
              </a:rPr>
              <a:t>	- Substitution rate</a:t>
            </a:r>
          </a:p>
          <a:p>
            <a:pPr hangingPunct="0"/>
            <a:r>
              <a:rPr lang="en-US" sz="2400" dirty="0">
                <a:solidFill>
                  <a:srgbClr val="000000"/>
                </a:solidFill>
                <a:effectLst>
                  <a:outerShdw blurRad="38100" dist="38100" dir="2700000" algn="tl">
                    <a:srgbClr val="000000">
                      <a:alpha val="43137"/>
                    </a:srgbClr>
                  </a:outerShdw>
                </a:effectLst>
                <a:latin typeface="+mj-lt"/>
                <a:ea typeface="+mj-ea"/>
                <a:cs typeface="+mj-cs"/>
                <a:sym typeface="Calibri"/>
              </a:rPr>
              <a:t>	etc.</a:t>
            </a:r>
          </a:p>
        </p:txBody>
      </p:sp>
      <p:pic>
        <p:nvPicPr>
          <p:cNvPr id="2" name="Picture 1">
            <a:extLst>
              <a:ext uri="{FF2B5EF4-FFF2-40B4-BE49-F238E27FC236}">
                <a16:creationId xmlns:a16="http://schemas.microsoft.com/office/drawing/2014/main" id="{D6E0D9F6-BDD0-44FA-B29B-B9CFC0816F98}"/>
              </a:ext>
            </a:extLst>
          </p:cNvPr>
          <p:cNvPicPr>
            <a:picLocks noChangeAspect="1"/>
          </p:cNvPicPr>
          <p:nvPr/>
        </p:nvPicPr>
        <p:blipFill rotWithShape="1">
          <a:blip r:embed="rId2"/>
          <a:srcRect l="20834" t="38148" r="57500" b="50000"/>
          <a:stretch/>
        </p:blipFill>
        <p:spPr>
          <a:xfrm>
            <a:off x="2876550" y="566528"/>
            <a:ext cx="3219450" cy="990600"/>
          </a:xfrm>
          <a:prstGeom prst="rect">
            <a:avLst/>
          </a:prstGeom>
        </p:spPr>
      </p:pic>
      <p:grpSp>
        <p:nvGrpSpPr>
          <p:cNvPr id="4" name="Group 3">
            <a:extLst>
              <a:ext uri="{FF2B5EF4-FFF2-40B4-BE49-F238E27FC236}">
                <a16:creationId xmlns:a16="http://schemas.microsoft.com/office/drawing/2014/main" id="{844A5A4C-AF1F-4A79-B0A1-493BBA230FDD}"/>
              </a:ext>
            </a:extLst>
          </p:cNvPr>
          <p:cNvGrpSpPr/>
          <p:nvPr/>
        </p:nvGrpSpPr>
        <p:grpSpPr>
          <a:xfrm>
            <a:off x="6941811" y="4706011"/>
            <a:ext cx="3607106" cy="2049461"/>
            <a:chOff x="202894" y="4648200"/>
            <a:chExt cx="3607106" cy="2049461"/>
          </a:xfrm>
        </p:grpSpPr>
        <p:sp>
          <p:nvSpPr>
            <p:cNvPr id="5" name="Title 1">
              <a:extLst>
                <a:ext uri="{FF2B5EF4-FFF2-40B4-BE49-F238E27FC236}">
                  <a16:creationId xmlns:a16="http://schemas.microsoft.com/office/drawing/2014/main" id="{787954DF-6415-495F-A117-2C4ABA614CDD}"/>
                </a:ext>
              </a:extLst>
            </p:cNvPr>
            <p:cNvSpPr txBox="1">
              <a:spLocks/>
            </p:cNvSpPr>
            <p:nvPr/>
          </p:nvSpPr>
          <p:spPr>
            <a:xfrm>
              <a:off x="202894" y="4648200"/>
              <a:ext cx="3607106"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97500"/>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US" sz="2400" dirty="0"/>
                <a:t>What makes a good model?</a:t>
              </a:r>
            </a:p>
          </p:txBody>
        </p:sp>
        <p:sp>
          <p:nvSpPr>
            <p:cNvPr id="6" name="Content Placeholder 2">
              <a:extLst>
                <a:ext uri="{FF2B5EF4-FFF2-40B4-BE49-F238E27FC236}">
                  <a16:creationId xmlns:a16="http://schemas.microsoft.com/office/drawing/2014/main" id="{E74AC948-91E3-460A-9244-81E93F52B033}"/>
                </a:ext>
              </a:extLst>
            </p:cNvPr>
            <p:cNvSpPr txBox="1">
              <a:spLocks/>
            </p:cNvSpPr>
            <p:nvPr/>
          </p:nvSpPr>
          <p:spPr>
            <a:xfrm>
              <a:off x="457200" y="5554660"/>
              <a:ext cx="3352800"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a:lstStyle>
            <a:p>
              <a:pPr hangingPunct="1"/>
              <a:r>
                <a:rPr lang="en-US" sz="1800" dirty="0"/>
                <a:t>Simplicity</a:t>
              </a:r>
            </a:p>
            <a:p>
              <a:pPr hangingPunct="1"/>
              <a:r>
                <a:rPr lang="en-US" sz="1800" dirty="0"/>
                <a:t>Predictive ability</a:t>
              </a:r>
            </a:p>
            <a:p>
              <a:pPr hangingPunct="1"/>
              <a:r>
                <a:rPr lang="en-US" sz="1800" dirty="0"/>
                <a:t>Realism</a:t>
              </a:r>
            </a:p>
          </p:txBody>
        </p:sp>
      </p:grpSp>
    </p:spTree>
    <p:extLst>
      <p:ext uri="{BB962C8B-B14F-4D97-AF65-F5344CB8AC3E}">
        <p14:creationId xmlns:p14="http://schemas.microsoft.com/office/powerpoint/2010/main" val="2385093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1"/>
            <a:ext cx="9017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Modelling biological patterns</a:t>
            </a:r>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3" name="Rectangle 2">
            <a:extLst>
              <a:ext uri="{FF2B5EF4-FFF2-40B4-BE49-F238E27FC236}">
                <a16:creationId xmlns:a16="http://schemas.microsoft.com/office/drawing/2014/main" id="{0C45F5D6-73F7-4E3A-82DF-9E0CC81E82D2}"/>
              </a:ext>
            </a:extLst>
          </p:cNvPr>
          <p:cNvSpPr/>
          <p:nvPr/>
        </p:nvSpPr>
        <p:spPr>
          <a:xfrm>
            <a:off x="2362200" y="990600"/>
            <a:ext cx="7467600" cy="2171748"/>
          </a:xfrm>
          <a:prstGeom prst="rect">
            <a:avLst/>
          </a:prstGeom>
        </p:spPr>
        <p:txBody>
          <a:bodyPr wrap="square">
            <a:spAutoFit/>
          </a:bodyPr>
          <a:lstStyle/>
          <a:p>
            <a:pPr marL="1543050" lvl="1" indent="-1085850" algn="just">
              <a:lnSpc>
                <a:spcPct val="107000"/>
              </a:lnSpc>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Phylogenetic relationships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Morphological change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Ancestral states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spcAft>
                <a:spcPts val="800"/>
              </a:spcAft>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Divergence times</a:t>
            </a:r>
            <a:endParaRPr lang="en-US"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2400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1"/>
            <a:ext cx="90170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Modelling biological patterns</a:t>
            </a:r>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3" name="Rectangle 2">
            <a:extLst>
              <a:ext uri="{FF2B5EF4-FFF2-40B4-BE49-F238E27FC236}">
                <a16:creationId xmlns:a16="http://schemas.microsoft.com/office/drawing/2014/main" id="{0C45F5D6-73F7-4E3A-82DF-9E0CC81E82D2}"/>
              </a:ext>
            </a:extLst>
          </p:cNvPr>
          <p:cNvSpPr/>
          <p:nvPr/>
        </p:nvSpPr>
        <p:spPr>
          <a:xfrm>
            <a:off x="2362200" y="990600"/>
            <a:ext cx="7467600" cy="2171748"/>
          </a:xfrm>
          <a:prstGeom prst="rect">
            <a:avLst/>
          </a:prstGeom>
        </p:spPr>
        <p:txBody>
          <a:bodyPr wrap="square">
            <a:spAutoFit/>
          </a:bodyPr>
          <a:lstStyle/>
          <a:p>
            <a:pPr marL="1543050" lvl="1" indent="-1085850" algn="just">
              <a:lnSpc>
                <a:spcPct val="107000"/>
              </a:lnSpc>
              <a:buFont typeface="+mj-lt"/>
              <a:buAutoNum type="alphaLcPeriod"/>
            </a:pPr>
            <a:r>
              <a:rPr lang="en-US" sz="3200" dirty="0">
                <a:solidFill>
                  <a:schemeClr val="bg2">
                    <a:lumMod val="20000"/>
                    <a:lumOff val="80000"/>
                  </a:schemeClr>
                </a:solidFill>
                <a:latin typeface="Bahnschrift" panose="020B0502040204020203" pitchFamily="34" charset="0"/>
                <a:ea typeface="Calibri" panose="020F0502020204030204" pitchFamily="34" charset="0"/>
                <a:cs typeface="Courier New" panose="02070309020205020404" pitchFamily="49" charset="0"/>
              </a:rPr>
              <a:t>Phylogenetic relationships</a:t>
            </a:r>
            <a:endParaRPr lang="en-US" sz="3200" dirty="0">
              <a:latin typeface="Bahnschrift" panose="020B0502040204020203" pitchFamily="34" charset="0"/>
              <a:ea typeface="Calibri" panose="020F0502020204030204" pitchFamily="34" charset="0"/>
              <a:cs typeface="Courier New" panose="02070309020205020404" pitchFamily="49" charset="0"/>
            </a:endParaRPr>
          </a:p>
          <a:p>
            <a:pPr marL="1543050" lvl="1" indent="-1085850" algn="just">
              <a:lnSpc>
                <a:spcPct val="107000"/>
              </a:lnSpc>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Morphological change</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Ancestral states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spcAft>
                <a:spcPts val="800"/>
              </a:spcAft>
              <a:buFont typeface="+mj-lt"/>
              <a:buAutoNum type="alphaLcPeriod"/>
            </a:pPr>
            <a:r>
              <a:rPr lang="en-US" sz="3200" dirty="0">
                <a:solidFill>
                  <a:schemeClr val="bg2">
                    <a:lumMod val="20000"/>
                    <a:lumOff val="80000"/>
                  </a:schemeClr>
                </a:solidFill>
                <a:latin typeface="Bahnschrift" panose="020B0502040204020203" pitchFamily="34" charset="0"/>
                <a:ea typeface="Calibri" panose="020F0502020204030204" pitchFamily="34" charset="0"/>
                <a:cs typeface="Courier New" panose="02070309020205020404" pitchFamily="49" charset="0"/>
              </a:rPr>
              <a:t>Divergence times</a:t>
            </a:r>
            <a:endParaRPr lang="en-US" sz="3200" dirty="0">
              <a:solidFill>
                <a:schemeClr val="bg2">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731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B2EC65-2C0C-469A-98CF-2ED26341A61B}"/>
              </a:ext>
            </a:extLst>
          </p:cNvPr>
          <p:cNvPicPr>
            <a:picLocks noChangeAspect="1"/>
          </p:cNvPicPr>
          <p:nvPr/>
        </p:nvPicPr>
        <p:blipFill rotWithShape="1">
          <a:blip r:embed="rId3" cstate="print">
            <a:biLevel thresh="7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2230" t="39607" b="32942"/>
          <a:stretch/>
        </p:blipFill>
        <p:spPr>
          <a:xfrm rot="5400000">
            <a:off x="1036636" y="545230"/>
            <a:ext cx="6815160" cy="5810384"/>
          </a:xfrm>
          <a:prstGeom prst="rect">
            <a:avLst/>
          </a:prstGeom>
        </p:spPr>
      </p:pic>
      <p:sp>
        <p:nvSpPr>
          <p:cNvPr id="21" name="TextBox 20">
            <a:extLst>
              <a:ext uri="{FF2B5EF4-FFF2-40B4-BE49-F238E27FC236}">
                <a16:creationId xmlns:a16="http://schemas.microsoft.com/office/drawing/2014/main" id="{44D50EA6-EEF3-4289-BBF0-F7362C17268A}"/>
              </a:ext>
            </a:extLst>
          </p:cNvPr>
          <p:cNvSpPr txBox="1"/>
          <p:nvPr/>
        </p:nvSpPr>
        <p:spPr>
          <a:xfrm>
            <a:off x="7467600" y="304800"/>
            <a:ext cx="3048000"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000000"/>
                </a:solidFill>
                <a:latin typeface="+mj-lt"/>
                <a:ea typeface="+mj-ea"/>
                <a:cs typeface="+mj-cs"/>
                <a:sym typeface="Calibri"/>
              </a:rPr>
              <a:t>Review question:</a:t>
            </a:r>
          </a:p>
          <a:p>
            <a:pPr hangingPunct="0"/>
            <a:endParaRPr lang="en-US" sz="2800" dirty="0"/>
          </a:p>
          <a:p>
            <a:pPr hangingPunct="0"/>
            <a:r>
              <a:rPr lang="en-US" sz="2800" b="1" dirty="0">
                <a:solidFill>
                  <a:srgbClr val="FF0000"/>
                </a:solidFill>
                <a:latin typeface="+mj-lt"/>
                <a:ea typeface="+mj-ea"/>
                <a:cs typeface="+mj-cs"/>
                <a:sym typeface="Calibri"/>
              </a:rPr>
              <a:t>Which circle indicates the cladogenesis speciation event that  lead to the clade containing </a:t>
            </a:r>
            <a:r>
              <a:rPr lang="en-US" sz="2800" b="1" dirty="0" err="1">
                <a:solidFill>
                  <a:srgbClr val="FF0000"/>
                </a:solidFill>
                <a:latin typeface="+mj-lt"/>
                <a:ea typeface="+mj-ea"/>
                <a:cs typeface="+mj-cs"/>
                <a:sym typeface="Calibri"/>
              </a:rPr>
              <a:t>Blattidae</a:t>
            </a:r>
            <a:r>
              <a:rPr lang="en-US" sz="2800" b="1" dirty="0">
                <a:solidFill>
                  <a:srgbClr val="FF0000"/>
                </a:solidFill>
                <a:latin typeface="+mj-lt"/>
                <a:ea typeface="+mj-ea"/>
                <a:cs typeface="+mj-cs"/>
                <a:sym typeface="Calibri"/>
              </a:rPr>
              <a:t> and </a:t>
            </a:r>
            <a:r>
              <a:rPr lang="en-US" sz="2800" b="1" i="1" dirty="0" err="1">
                <a:solidFill>
                  <a:srgbClr val="FF0000"/>
                </a:solidFill>
                <a:latin typeface="+mj-lt"/>
                <a:ea typeface="+mj-ea"/>
                <a:cs typeface="+mj-cs"/>
                <a:sym typeface="Calibri"/>
              </a:rPr>
              <a:t>Cryptocercus</a:t>
            </a:r>
            <a:r>
              <a:rPr lang="en-US" sz="2800" b="1" dirty="0">
                <a:solidFill>
                  <a:srgbClr val="FF0000"/>
                </a:solidFill>
                <a:latin typeface="+mj-lt"/>
                <a:ea typeface="+mj-ea"/>
                <a:cs typeface="+mj-cs"/>
                <a:sym typeface="Calibri"/>
              </a:rPr>
              <a:t>?</a:t>
            </a:r>
          </a:p>
        </p:txBody>
      </p:sp>
      <p:sp>
        <p:nvSpPr>
          <p:cNvPr id="3" name="Oval 2">
            <a:extLst>
              <a:ext uri="{FF2B5EF4-FFF2-40B4-BE49-F238E27FC236}">
                <a16:creationId xmlns:a16="http://schemas.microsoft.com/office/drawing/2014/main" id="{3F1624FA-E21D-4072-9B99-EE12694C1357}"/>
              </a:ext>
            </a:extLst>
          </p:cNvPr>
          <p:cNvSpPr/>
          <p:nvPr/>
        </p:nvSpPr>
        <p:spPr>
          <a:xfrm>
            <a:off x="3718776" y="2331126"/>
            <a:ext cx="228600" cy="519348"/>
          </a:xfrm>
          <a:prstGeom prst="ellipse">
            <a:avLst/>
          </a:prstGeom>
          <a:noFill/>
          <a:ln w="762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3" name="Oval 22">
            <a:extLst>
              <a:ext uri="{FF2B5EF4-FFF2-40B4-BE49-F238E27FC236}">
                <a16:creationId xmlns:a16="http://schemas.microsoft.com/office/drawing/2014/main" id="{20D2FDE6-9846-43D5-805C-9690EF9EAA40}"/>
              </a:ext>
            </a:extLst>
          </p:cNvPr>
          <p:cNvSpPr/>
          <p:nvPr/>
        </p:nvSpPr>
        <p:spPr>
          <a:xfrm>
            <a:off x="3352800" y="2331126"/>
            <a:ext cx="228600" cy="519348"/>
          </a:xfrm>
          <a:prstGeom prst="ellipse">
            <a:avLst/>
          </a:prstGeom>
          <a:noFill/>
          <a:ln w="762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4" name="Oval 23">
            <a:extLst>
              <a:ext uri="{FF2B5EF4-FFF2-40B4-BE49-F238E27FC236}">
                <a16:creationId xmlns:a16="http://schemas.microsoft.com/office/drawing/2014/main" id="{5BEEAF29-2BC0-4CA8-8016-F940E41011A5}"/>
              </a:ext>
            </a:extLst>
          </p:cNvPr>
          <p:cNvSpPr/>
          <p:nvPr/>
        </p:nvSpPr>
        <p:spPr>
          <a:xfrm>
            <a:off x="5034713" y="1835826"/>
            <a:ext cx="228600" cy="519348"/>
          </a:xfrm>
          <a:prstGeom prst="ellipse">
            <a:avLst/>
          </a:prstGeom>
          <a:noFill/>
          <a:ln w="762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5" name="Oval 24">
            <a:extLst>
              <a:ext uri="{FF2B5EF4-FFF2-40B4-BE49-F238E27FC236}">
                <a16:creationId xmlns:a16="http://schemas.microsoft.com/office/drawing/2014/main" id="{CCB90480-84C7-4AF7-BE70-5837899D1DBD}"/>
              </a:ext>
            </a:extLst>
          </p:cNvPr>
          <p:cNvSpPr/>
          <p:nvPr/>
        </p:nvSpPr>
        <p:spPr>
          <a:xfrm>
            <a:off x="4114800" y="2826426"/>
            <a:ext cx="228600" cy="519348"/>
          </a:xfrm>
          <a:prstGeom prst="ellipse">
            <a:avLst/>
          </a:prstGeom>
          <a:noFill/>
          <a:ln w="762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7" name="Oval 26">
            <a:extLst>
              <a:ext uri="{FF2B5EF4-FFF2-40B4-BE49-F238E27FC236}">
                <a16:creationId xmlns:a16="http://schemas.microsoft.com/office/drawing/2014/main" id="{371F0833-AD05-454A-B3BD-66DF371FD16B}"/>
              </a:ext>
            </a:extLst>
          </p:cNvPr>
          <p:cNvSpPr/>
          <p:nvPr/>
        </p:nvSpPr>
        <p:spPr>
          <a:xfrm>
            <a:off x="4329916" y="1835826"/>
            <a:ext cx="228600" cy="519348"/>
          </a:xfrm>
          <a:prstGeom prst="ellipse">
            <a:avLst/>
          </a:prstGeom>
          <a:noFill/>
          <a:ln w="762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4" name="Rectangle 3">
            <a:extLst>
              <a:ext uri="{FF2B5EF4-FFF2-40B4-BE49-F238E27FC236}">
                <a16:creationId xmlns:a16="http://schemas.microsoft.com/office/drawing/2014/main" id="{7B1A6B3C-71A3-4631-900F-661574EC6137}"/>
              </a:ext>
            </a:extLst>
          </p:cNvPr>
          <p:cNvSpPr/>
          <p:nvPr/>
        </p:nvSpPr>
        <p:spPr>
          <a:xfrm>
            <a:off x="3282940" y="2123369"/>
            <a:ext cx="324128" cy="369332"/>
          </a:xfrm>
          <a:prstGeom prst="rect">
            <a:avLst/>
          </a:prstGeom>
        </p:spPr>
        <p:txBody>
          <a:bodyPr wrap="none">
            <a:spAutoFit/>
          </a:bodyPr>
          <a:lstStyle/>
          <a:p>
            <a:r>
              <a:rPr lang="en-US" b="1" dirty="0">
                <a:solidFill>
                  <a:srgbClr val="FF0000"/>
                </a:solidFill>
                <a:effectLst>
                  <a:outerShdw blurRad="38100" dist="38100" dir="2700000" algn="tl">
                    <a:srgbClr val="000000">
                      <a:alpha val="43137"/>
                    </a:srgbClr>
                  </a:outerShdw>
                </a:effectLst>
              </a:rPr>
              <a:t>A</a:t>
            </a:r>
            <a:endParaRPr lang="en-US" dirty="0">
              <a:effectLst>
                <a:outerShdw blurRad="38100" dist="38100" dir="2700000" algn="tl">
                  <a:srgbClr val="000000">
                    <a:alpha val="43137"/>
                  </a:srgbClr>
                </a:outerShdw>
              </a:effectLst>
            </a:endParaRPr>
          </a:p>
        </p:txBody>
      </p:sp>
      <p:sp>
        <p:nvSpPr>
          <p:cNvPr id="28" name="Rectangle 27">
            <a:extLst>
              <a:ext uri="{FF2B5EF4-FFF2-40B4-BE49-F238E27FC236}">
                <a16:creationId xmlns:a16="http://schemas.microsoft.com/office/drawing/2014/main" id="{FE65A13A-86FE-4368-90CD-C4454D34E3AB}"/>
              </a:ext>
            </a:extLst>
          </p:cNvPr>
          <p:cNvSpPr/>
          <p:nvPr/>
        </p:nvSpPr>
        <p:spPr>
          <a:xfrm>
            <a:off x="3582380" y="2123369"/>
            <a:ext cx="314510" cy="369332"/>
          </a:xfrm>
          <a:prstGeom prst="rect">
            <a:avLst/>
          </a:prstGeom>
        </p:spPr>
        <p:txBody>
          <a:bodyPr wrap="none">
            <a:spAutoFit/>
          </a:bodyPr>
          <a:lstStyle/>
          <a:p>
            <a:r>
              <a:rPr lang="en-US" b="1" dirty="0">
                <a:solidFill>
                  <a:srgbClr val="FF0000"/>
                </a:solidFill>
                <a:effectLst>
                  <a:outerShdw blurRad="38100" dist="38100" dir="2700000" algn="tl">
                    <a:srgbClr val="000000">
                      <a:alpha val="43137"/>
                    </a:srgbClr>
                  </a:outerShdw>
                </a:effectLst>
              </a:rPr>
              <a:t>B</a:t>
            </a:r>
            <a:endParaRPr lang="en-US" dirty="0">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id="{06E0DD29-1363-4BBA-8C6D-3EA2D83E6B8C}"/>
              </a:ext>
            </a:extLst>
          </p:cNvPr>
          <p:cNvSpPr/>
          <p:nvPr/>
        </p:nvSpPr>
        <p:spPr>
          <a:xfrm>
            <a:off x="4286961" y="1611868"/>
            <a:ext cx="306494" cy="369332"/>
          </a:xfrm>
          <a:prstGeom prst="rect">
            <a:avLst/>
          </a:prstGeom>
        </p:spPr>
        <p:txBody>
          <a:bodyPr wrap="none">
            <a:spAutoFit/>
          </a:bodyPr>
          <a:lstStyle/>
          <a:p>
            <a:r>
              <a:rPr lang="en-US" b="1" dirty="0">
                <a:solidFill>
                  <a:srgbClr val="FF0000"/>
                </a:solidFill>
                <a:effectLst>
                  <a:outerShdw blurRad="38100" dist="38100" dir="2700000" algn="tl">
                    <a:srgbClr val="000000">
                      <a:alpha val="43137"/>
                    </a:srgbClr>
                  </a:outerShdw>
                </a:effectLst>
              </a:rPr>
              <a:t>C</a:t>
            </a:r>
            <a:endParaRPr lang="en-US" dirty="0">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90AC1DB7-C38C-4CFF-9EB7-897401255A90}"/>
              </a:ext>
            </a:extLst>
          </p:cNvPr>
          <p:cNvSpPr/>
          <p:nvPr/>
        </p:nvSpPr>
        <p:spPr>
          <a:xfrm>
            <a:off x="4970375" y="1611868"/>
            <a:ext cx="330540" cy="369332"/>
          </a:xfrm>
          <a:prstGeom prst="rect">
            <a:avLst/>
          </a:prstGeom>
        </p:spPr>
        <p:txBody>
          <a:bodyPr wrap="none">
            <a:spAutoFit/>
          </a:bodyPr>
          <a:lstStyle/>
          <a:p>
            <a:r>
              <a:rPr lang="en-US" b="1" dirty="0">
                <a:solidFill>
                  <a:srgbClr val="FF0000"/>
                </a:solidFill>
                <a:effectLst>
                  <a:outerShdw blurRad="38100" dist="38100" dir="2700000" algn="tl">
                    <a:srgbClr val="000000">
                      <a:alpha val="43137"/>
                    </a:srgbClr>
                  </a:outerShdw>
                </a:effectLst>
              </a:rPr>
              <a:t>D</a:t>
            </a:r>
            <a:endParaRPr lang="en-US" dirty="0">
              <a:effectLst>
                <a:outerShdw blurRad="38100" dist="38100" dir="2700000" algn="tl">
                  <a:srgbClr val="000000">
                    <a:alpha val="43137"/>
                  </a:srgbClr>
                </a:outerShdw>
              </a:effectLst>
            </a:endParaRPr>
          </a:p>
        </p:txBody>
      </p:sp>
      <p:sp>
        <p:nvSpPr>
          <p:cNvPr id="31" name="Rectangle 30">
            <a:extLst>
              <a:ext uri="{FF2B5EF4-FFF2-40B4-BE49-F238E27FC236}">
                <a16:creationId xmlns:a16="http://schemas.microsoft.com/office/drawing/2014/main" id="{80B19F22-3DF7-407C-A96C-C13FBEFB65F4}"/>
              </a:ext>
            </a:extLst>
          </p:cNvPr>
          <p:cNvSpPr/>
          <p:nvPr/>
        </p:nvSpPr>
        <p:spPr>
          <a:xfrm>
            <a:off x="4012911" y="2602468"/>
            <a:ext cx="296876" cy="369332"/>
          </a:xfrm>
          <a:prstGeom prst="rect">
            <a:avLst/>
          </a:prstGeom>
        </p:spPr>
        <p:txBody>
          <a:bodyPr wrap="none">
            <a:spAutoFit/>
          </a:bodyPr>
          <a:lstStyle/>
          <a:p>
            <a:r>
              <a:rPr lang="en-US" b="1" dirty="0">
                <a:solidFill>
                  <a:srgbClr val="FF0000"/>
                </a:solidFill>
                <a:effectLst>
                  <a:outerShdw blurRad="38100" dist="38100" dir="2700000" algn="tl">
                    <a:srgbClr val="000000">
                      <a:alpha val="43137"/>
                    </a:srgbClr>
                  </a:outerShdw>
                </a:effectLst>
              </a:rPr>
              <a:t>E</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82289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B2EC65-2C0C-469A-98CF-2ED26341A61B}"/>
              </a:ext>
            </a:extLst>
          </p:cNvPr>
          <p:cNvPicPr>
            <a:picLocks noChangeAspect="1"/>
          </p:cNvPicPr>
          <p:nvPr/>
        </p:nvPicPr>
        <p:blipFill rotWithShape="1">
          <a:blip r:embed="rId2" cstate="print">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230" t="39607" b="32942"/>
          <a:stretch/>
        </p:blipFill>
        <p:spPr>
          <a:xfrm rot="5400000">
            <a:off x="1308426" y="2668999"/>
            <a:ext cx="3128198" cy="2667000"/>
          </a:xfrm>
          <a:prstGeom prst="rect">
            <a:avLst/>
          </a:prstGeom>
        </p:spPr>
      </p:pic>
      <p:grpSp>
        <p:nvGrpSpPr>
          <p:cNvPr id="10" name="Group 9">
            <a:extLst>
              <a:ext uri="{FF2B5EF4-FFF2-40B4-BE49-F238E27FC236}">
                <a16:creationId xmlns:a16="http://schemas.microsoft.com/office/drawing/2014/main" id="{78C80A7D-7080-4EAA-B436-BCC44A7E494E}"/>
              </a:ext>
            </a:extLst>
          </p:cNvPr>
          <p:cNvGrpSpPr/>
          <p:nvPr/>
        </p:nvGrpSpPr>
        <p:grpSpPr>
          <a:xfrm>
            <a:off x="4268874" y="16525"/>
            <a:ext cx="3620831" cy="6404798"/>
            <a:chOff x="3352799" y="-78198"/>
            <a:chExt cx="3620831" cy="6404798"/>
          </a:xfrm>
        </p:grpSpPr>
        <p:pic>
          <p:nvPicPr>
            <p:cNvPr id="5" name="Picture 4">
              <a:extLst>
                <a:ext uri="{FF2B5EF4-FFF2-40B4-BE49-F238E27FC236}">
                  <a16:creationId xmlns:a16="http://schemas.microsoft.com/office/drawing/2014/main" id="{305C49A5-E8AF-4279-AC65-165EA7208A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449" r="2195" b="85492"/>
            <a:stretch/>
          </p:blipFill>
          <p:spPr>
            <a:xfrm rot="5400000">
              <a:off x="493300" y="2781301"/>
              <a:ext cx="6404798" cy="685800"/>
            </a:xfrm>
            <a:prstGeom prst="rect">
              <a:avLst/>
            </a:prstGeom>
          </p:spPr>
        </p:pic>
        <p:pic>
          <p:nvPicPr>
            <p:cNvPr id="8" name="Picture 7">
              <a:extLst>
                <a:ext uri="{FF2B5EF4-FFF2-40B4-BE49-F238E27FC236}">
                  <a16:creationId xmlns:a16="http://schemas.microsoft.com/office/drawing/2014/main" id="{04F3E97B-F900-4F9E-AFE8-8309798630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66" t="628" r="52291" b="93097"/>
            <a:stretch/>
          </p:blipFill>
          <p:spPr>
            <a:xfrm>
              <a:off x="3997832" y="1353077"/>
              <a:ext cx="2975798" cy="609600"/>
            </a:xfrm>
            <a:prstGeom prst="rect">
              <a:avLst/>
            </a:prstGeom>
          </p:spPr>
        </p:pic>
        <p:pic>
          <p:nvPicPr>
            <p:cNvPr id="9" name="Picture 8">
              <a:extLst>
                <a:ext uri="{FF2B5EF4-FFF2-40B4-BE49-F238E27FC236}">
                  <a16:creationId xmlns:a16="http://schemas.microsoft.com/office/drawing/2014/main" id="{0723163B-EDD6-4431-AA35-06E74C96A23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29" t="628" r="2195" b="93098"/>
            <a:stretch/>
          </p:blipFill>
          <p:spPr>
            <a:xfrm>
              <a:off x="4005177" y="4553477"/>
              <a:ext cx="2827396" cy="609600"/>
            </a:xfrm>
            <a:prstGeom prst="rect">
              <a:avLst/>
            </a:prstGeom>
          </p:spPr>
        </p:pic>
      </p:grpSp>
      <p:pic>
        <p:nvPicPr>
          <p:cNvPr id="11" name="Picture 10">
            <a:extLst>
              <a:ext uri="{FF2B5EF4-FFF2-40B4-BE49-F238E27FC236}">
                <a16:creationId xmlns:a16="http://schemas.microsoft.com/office/drawing/2014/main" id="{38893A1F-E5FE-4420-82BE-921E2E1D1F0B}"/>
              </a:ext>
            </a:extLst>
          </p:cNvPr>
          <p:cNvPicPr>
            <a:picLocks noChangeAspect="1"/>
          </p:cNvPicPr>
          <p:nvPr/>
        </p:nvPicPr>
        <p:blipFill rotWithShape="1">
          <a:blip r:embed="rId2" cstate="print">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230" t="39607" b="32942"/>
          <a:stretch/>
        </p:blipFill>
        <p:spPr>
          <a:xfrm rot="5400000">
            <a:off x="7846601" y="379001"/>
            <a:ext cx="3128198" cy="2667000"/>
          </a:xfrm>
          <a:prstGeom prst="rect">
            <a:avLst/>
          </a:prstGeom>
        </p:spPr>
      </p:pic>
      <p:pic>
        <p:nvPicPr>
          <p:cNvPr id="12" name="Picture 11">
            <a:extLst>
              <a:ext uri="{FF2B5EF4-FFF2-40B4-BE49-F238E27FC236}">
                <a16:creationId xmlns:a16="http://schemas.microsoft.com/office/drawing/2014/main" id="{79A7AAFB-5388-4CE9-AF6A-D0233FDD4655}"/>
              </a:ext>
            </a:extLst>
          </p:cNvPr>
          <p:cNvPicPr>
            <a:picLocks noChangeAspect="1"/>
          </p:cNvPicPr>
          <p:nvPr/>
        </p:nvPicPr>
        <p:blipFill rotWithShape="1">
          <a:blip r:embed="rId2" cstate="print">
            <a:biLevel thresh="7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230" t="39607" b="32942"/>
          <a:stretch/>
        </p:blipFill>
        <p:spPr>
          <a:xfrm rot="5400000">
            <a:off x="7770401" y="3659599"/>
            <a:ext cx="3128198" cy="2667000"/>
          </a:xfrm>
          <a:prstGeom prst="rect">
            <a:avLst/>
          </a:prstGeom>
        </p:spPr>
      </p:pic>
      <p:pic>
        <p:nvPicPr>
          <p:cNvPr id="13" name="Picture 12">
            <a:extLst>
              <a:ext uri="{FF2B5EF4-FFF2-40B4-BE49-F238E27FC236}">
                <a16:creationId xmlns:a16="http://schemas.microsoft.com/office/drawing/2014/main" id="{A92EB07D-3C8D-4153-AA73-636492FC24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448" r="2195" b="66669"/>
          <a:stretch/>
        </p:blipFill>
        <p:spPr>
          <a:xfrm rot="5400000">
            <a:off x="6193276" y="1961624"/>
            <a:ext cx="6404798" cy="2514600"/>
          </a:xfrm>
          <a:prstGeom prst="rect">
            <a:avLst/>
          </a:prstGeom>
        </p:spPr>
      </p:pic>
      <p:pic>
        <p:nvPicPr>
          <p:cNvPr id="14" name="Picture 13">
            <a:extLst>
              <a:ext uri="{FF2B5EF4-FFF2-40B4-BE49-F238E27FC236}">
                <a16:creationId xmlns:a16="http://schemas.microsoft.com/office/drawing/2014/main" id="{BD2695D4-22FD-488D-AAB5-4821A45C42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448" r="2195" b="83924"/>
          <a:stretch/>
        </p:blipFill>
        <p:spPr>
          <a:xfrm rot="5400000">
            <a:off x="7008401" y="2799824"/>
            <a:ext cx="6404798" cy="838200"/>
          </a:xfrm>
          <a:prstGeom prst="rect">
            <a:avLst/>
          </a:prstGeom>
        </p:spPr>
      </p:pic>
      <p:sp>
        <p:nvSpPr>
          <p:cNvPr id="15" name="TextBox 14">
            <a:extLst>
              <a:ext uri="{FF2B5EF4-FFF2-40B4-BE49-F238E27FC236}">
                <a16:creationId xmlns:a16="http://schemas.microsoft.com/office/drawing/2014/main" id="{FCE389B0-82F5-4D7A-A4B1-EC250F203C7C}"/>
              </a:ext>
            </a:extLst>
          </p:cNvPr>
          <p:cNvSpPr txBox="1"/>
          <p:nvPr/>
        </p:nvSpPr>
        <p:spPr>
          <a:xfrm>
            <a:off x="1651001" y="0"/>
            <a:ext cx="2402625"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Phylogeny is assumed/</a:t>
            </a:r>
          </a:p>
          <a:p>
            <a:pPr algn="ct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given</a:t>
            </a:r>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16" name="TextBox 15">
            <a:extLst>
              <a:ext uri="{FF2B5EF4-FFF2-40B4-BE49-F238E27FC236}">
                <a16:creationId xmlns:a16="http://schemas.microsoft.com/office/drawing/2014/main" id="{BD1C1692-C5D1-4F86-A5F2-35C31008DFC4}"/>
              </a:ext>
            </a:extLst>
          </p:cNvPr>
          <p:cNvSpPr txBox="1"/>
          <p:nvPr/>
        </p:nvSpPr>
        <p:spPr>
          <a:xfrm>
            <a:off x="5526766" y="1"/>
            <a:ext cx="2402625"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2800" b="1" dirty="0">
                <a:solidFill>
                  <a:srgbClr val="000000"/>
                </a:solidFill>
                <a:effectLst>
                  <a:outerShdw blurRad="38100" dist="38100" dir="2700000" algn="tl">
                    <a:srgbClr val="000000">
                      <a:alpha val="43137"/>
                    </a:srgbClr>
                  </a:outerShdw>
                </a:effectLst>
                <a:latin typeface="+mj-lt"/>
                <a:ea typeface="+mj-ea"/>
                <a:cs typeface="+mj-cs"/>
                <a:sym typeface="Calibri"/>
              </a:rPr>
              <a:t>Data on extant species is assumed/given</a:t>
            </a:r>
            <a:endParaRPr lang="en-US"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17" name="TextBox 16">
            <a:extLst>
              <a:ext uri="{FF2B5EF4-FFF2-40B4-BE49-F238E27FC236}">
                <a16:creationId xmlns:a16="http://schemas.microsoft.com/office/drawing/2014/main" id="{6205B491-5533-4C38-A0CB-9AB9FE04CB4D}"/>
              </a:ext>
            </a:extLst>
          </p:cNvPr>
          <p:cNvSpPr txBox="1"/>
          <p:nvPr/>
        </p:nvSpPr>
        <p:spPr>
          <a:xfrm>
            <a:off x="5321453" y="5257801"/>
            <a:ext cx="2402625"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2800" b="1" dirty="0">
                <a:solidFill>
                  <a:srgbClr val="000000"/>
                </a:solidFill>
                <a:effectLst>
                  <a:outerShdw blurRad="38100" dist="38100" dir="2700000" algn="tl">
                    <a:srgbClr val="000000">
                      <a:alpha val="43137"/>
                    </a:srgbClr>
                  </a:outerShdw>
                </a:effectLst>
                <a:latin typeface="+mj-lt"/>
                <a:ea typeface="+mj-ea"/>
                <a:cs typeface="+mj-cs"/>
                <a:sym typeface="Calibri"/>
              </a:rPr>
              <a:t>Data on ancestors is calculated</a:t>
            </a:r>
            <a:endParaRPr lang="en-US"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2" name="Arrow: Right 1">
            <a:extLst>
              <a:ext uri="{FF2B5EF4-FFF2-40B4-BE49-F238E27FC236}">
                <a16:creationId xmlns:a16="http://schemas.microsoft.com/office/drawing/2014/main" id="{01E6AC20-EAF4-422E-AF1E-B0E27701946A}"/>
              </a:ext>
            </a:extLst>
          </p:cNvPr>
          <p:cNvSpPr/>
          <p:nvPr/>
        </p:nvSpPr>
        <p:spPr>
          <a:xfrm>
            <a:off x="7467601" y="5627132"/>
            <a:ext cx="623255" cy="73365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8" name="Arrow: Right 17">
            <a:extLst>
              <a:ext uri="{FF2B5EF4-FFF2-40B4-BE49-F238E27FC236}">
                <a16:creationId xmlns:a16="http://schemas.microsoft.com/office/drawing/2014/main" id="{498CFC5C-C2AD-49B6-8EB7-9D3D62530A88}"/>
              </a:ext>
            </a:extLst>
          </p:cNvPr>
          <p:cNvSpPr/>
          <p:nvPr/>
        </p:nvSpPr>
        <p:spPr>
          <a:xfrm rot="5400000">
            <a:off x="2540685" y="1813134"/>
            <a:ext cx="623255" cy="73365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9" name="Arrow: Right 18">
            <a:extLst>
              <a:ext uri="{FF2B5EF4-FFF2-40B4-BE49-F238E27FC236}">
                <a16:creationId xmlns:a16="http://schemas.microsoft.com/office/drawing/2014/main" id="{F3F3CA5A-7AF7-49C7-8D86-C94A30B5E93C}"/>
              </a:ext>
            </a:extLst>
          </p:cNvPr>
          <p:cNvSpPr/>
          <p:nvPr/>
        </p:nvSpPr>
        <p:spPr>
          <a:xfrm rot="10800000">
            <a:off x="5102485" y="365334"/>
            <a:ext cx="623255" cy="73365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0" name="Rectangle 19">
            <a:extLst>
              <a:ext uri="{FF2B5EF4-FFF2-40B4-BE49-F238E27FC236}">
                <a16:creationId xmlns:a16="http://schemas.microsoft.com/office/drawing/2014/main" id="{C2C305B2-1AFB-4E4A-B23F-1FF5F4D17C07}"/>
              </a:ext>
            </a:extLst>
          </p:cNvPr>
          <p:cNvSpPr/>
          <p:nvPr/>
        </p:nvSpPr>
        <p:spPr>
          <a:xfrm>
            <a:off x="1146347" y="5440735"/>
            <a:ext cx="2667000" cy="1391856"/>
          </a:xfrm>
          <a:prstGeom prst="rect">
            <a:avLst/>
          </a:prstGeom>
        </p:spPr>
        <p:txBody>
          <a:bodyPr wrap="square">
            <a:spAutoFit/>
          </a:bodyPr>
          <a:lstStyle/>
          <a:p>
            <a:pPr lvl="1" algn="just">
              <a:lnSpc>
                <a:spcPct val="107000"/>
              </a:lnSpc>
            </a:pPr>
            <a:r>
              <a:rPr lang="en-US" sz="2000" dirty="0">
                <a:latin typeface="Bahnschrift" panose="020B0502040204020203" pitchFamily="34" charset="0"/>
                <a:ea typeface="Calibri" panose="020F0502020204030204" pitchFamily="34" charset="0"/>
                <a:cs typeface="Courier New" panose="02070309020205020404" pitchFamily="49" charset="0"/>
              </a:rPr>
              <a:t>Ancestral state reconstruction uses a tree as part of the data.</a:t>
            </a:r>
            <a:endParaRPr lang="en-US" sz="2000" dirty="0">
              <a:solidFill>
                <a:schemeClr val="bg2">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94863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3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30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229600" cy="722778"/>
          </a:xfrm>
        </p:spPr>
        <p:txBody>
          <a:bodyPr>
            <a:normAutofit/>
          </a:bodyPr>
          <a:lstStyle/>
          <a:p>
            <a:r>
              <a:rPr lang="en-US" dirty="0"/>
              <a:t>Why parsimony is useful</a:t>
            </a:r>
          </a:p>
        </p:txBody>
      </p:sp>
      <p:pic>
        <p:nvPicPr>
          <p:cNvPr id="3" name="Picture 2"/>
          <p:cNvPicPr>
            <a:picLocks noChangeAspect="1"/>
          </p:cNvPicPr>
          <p:nvPr/>
        </p:nvPicPr>
        <p:blipFill>
          <a:blip r:embed="rId2"/>
          <a:stretch>
            <a:fillRect/>
          </a:stretch>
        </p:blipFill>
        <p:spPr>
          <a:xfrm>
            <a:off x="6370068" y="1746171"/>
            <a:ext cx="4297932" cy="4025048"/>
          </a:xfrm>
          <a:prstGeom prst="rect">
            <a:avLst/>
          </a:prstGeom>
        </p:spPr>
      </p:pic>
      <p:pic>
        <p:nvPicPr>
          <p:cNvPr id="5" name="Picture 4"/>
          <p:cNvPicPr>
            <a:picLocks noChangeAspect="1"/>
          </p:cNvPicPr>
          <p:nvPr/>
        </p:nvPicPr>
        <p:blipFill>
          <a:blip r:embed="rId3"/>
          <a:stretch>
            <a:fillRect/>
          </a:stretch>
        </p:blipFill>
        <p:spPr>
          <a:xfrm>
            <a:off x="1648573" y="1981201"/>
            <a:ext cx="4492960" cy="4750267"/>
          </a:xfrm>
          <a:prstGeom prst="rect">
            <a:avLst/>
          </a:prstGeom>
          <a:ln w="3175">
            <a:solidFill>
              <a:schemeClr val="tx1"/>
            </a:solidFill>
          </a:ln>
        </p:spPr>
      </p:pic>
      <p:sp>
        <p:nvSpPr>
          <p:cNvPr id="4" name="Rectangle 3">
            <a:extLst>
              <a:ext uri="{FF2B5EF4-FFF2-40B4-BE49-F238E27FC236}">
                <a16:creationId xmlns:a16="http://schemas.microsoft.com/office/drawing/2014/main" id="{6CC97B9C-8DEE-40BF-A11F-31C1FFF74015}"/>
              </a:ext>
            </a:extLst>
          </p:cNvPr>
          <p:cNvSpPr/>
          <p:nvPr/>
        </p:nvSpPr>
        <p:spPr>
          <a:xfrm>
            <a:off x="7391400" y="4605944"/>
            <a:ext cx="3048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6" name="Rectangle 5">
            <a:extLst>
              <a:ext uri="{FF2B5EF4-FFF2-40B4-BE49-F238E27FC236}">
                <a16:creationId xmlns:a16="http://schemas.microsoft.com/office/drawing/2014/main" id="{951E2CE7-A1FA-4156-99DE-B5ADF108B6B2}"/>
              </a:ext>
            </a:extLst>
          </p:cNvPr>
          <p:cNvSpPr/>
          <p:nvPr/>
        </p:nvSpPr>
        <p:spPr>
          <a:xfrm>
            <a:off x="7696200" y="3206236"/>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7" name="Rectangle 6">
            <a:extLst>
              <a:ext uri="{FF2B5EF4-FFF2-40B4-BE49-F238E27FC236}">
                <a16:creationId xmlns:a16="http://schemas.microsoft.com/office/drawing/2014/main" id="{34C3D2DE-E571-4148-8C73-1BF3E8348B1E}"/>
              </a:ext>
            </a:extLst>
          </p:cNvPr>
          <p:cNvSpPr/>
          <p:nvPr/>
        </p:nvSpPr>
        <p:spPr>
          <a:xfrm>
            <a:off x="7924800" y="5158987"/>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8" name="Rectangle 7">
            <a:extLst>
              <a:ext uri="{FF2B5EF4-FFF2-40B4-BE49-F238E27FC236}">
                <a16:creationId xmlns:a16="http://schemas.microsoft.com/office/drawing/2014/main" id="{6DBCAF5E-75AA-4048-864A-BA189FEDE2C0}"/>
              </a:ext>
            </a:extLst>
          </p:cNvPr>
          <p:cNvSpPr/>
          <p:nvPr/>
        </p:nvSpPr>
        <p:spPr>
          <a:xfrm>
            <a:off x="8229600" y="2990082"/>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9" name="Rectangle 8">
            <a:extLst>
              <a:ext uri="{FF2B5EF4-FFF2-40B4-BE49-F238E27FC236}">
                <a16:creationId xmlns:a16="http://schemas.microsoft.com/office/drawing/2014/main" id="{C370F44E-9360-4206-9D37-E8A286E1B757}"/>
              </a:ext>
            </a:extLst>
          </p:cNvPr>
          <p:cNvSpPr/>
          <p:nvPr/>
        </p:nvSpPr>
        <p:spPr>
          <a:xfrm>
            <a:off x="8989398" y="2990081"/>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0" name="Rectangle 9">
            <a:extLst>
              <a:ext uri="{FF2B5EF4-FFF2-40B4-BE49-F238E27FC236}">
                <a16:creationId xmlns:a16="http://schemas.microsoft.com/office/drawing/2014/main" id="{258B1C13-EFCB-46D3-B686-414D70AEEB6A}"/>
              </a:ext>
            </a:extLst>
          </p:cNvPr>
          <p:cNvSpPr/>
          <p:nvPr/>
        </p:nvSpPr>
        <p:spPr>
          <a:xfrm>
            <a:off x="8405733" y="4588506"/>
            <a:ext cx="3048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1" name="Rectangle 10">
            <a:extLst>
              <a:ext uri="{FF2B5EF4-FFF2-40B4-BE49-F238E27FC236}">
                <a16:creationId xmlns:a16="http://schemas.microsoft.com/office/drawing/2014/main" id="{716EF099-D317-4826-9C58-DD2CE4E1CEC1}"/>
              </a:ext>
            </a:extLst>
          </p:cNvPr>
          <p:cNvSpPr/>
          <p:nvPr/>
        </p:nvSpPr>
        <p:spPr>
          <a:xfrm>
            <a:off x="9677400" y="4872644"/>
            <a:ext cx="349936"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2" name="Rectangle 11">
            <a:extLst>
              <a:ext uri="{FF2B5EF4-FFF2-40B4-BE49-F238E27FC236}">
                <a16:creationId xmlns:a16="http://schemas.microsoft.com/office/drawing/2014/main" id="{4CAD17D8-4058-4C44-8F7B-12D1BD6B95DA}"/>
              </a:ext>
            </a:extLst>
          </p:cNvPr>
          <p:cNvSpPr/>
          <p:nvPr/>
        </p:nvSpPr>
        <p:spPr>
          <a:xfrm>
            <a:off x="10108466" y="5025043"/>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3" name="Rectangle 12">
            <a:extLst>
              <a:ext uri="{FF2B5EF4-FFF2-40B4-BE49-F238E27FC236}">
                <a16:creationId xmlns:a16="http://schemas.microsoft.com/office/drawing/2014/main" id="{D0720CF4-A463-4228-970C-D488CEC7595E}"/>
              </a:ext>
            </a:extLst>
          </p:cNvPr>
          <p:cNvSpPr/>
          <p:nvPr/>
        </p:nvSpPr>
        <p:spPr>
          <a:xfrm>
            <a:off x="10394264" y="4962980"/>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5" name="Rectangle 14">
            <a:extLst>
              <a:ext uri="{FF2B5EF4-FFF2-40B4-BE49-F238E27FC236}">
                <a16:creationId xmlns:a16="http://schemas.microsoft.com/office/drawing/2014/main" id="{DDE2F0EC-E02F-4FE4-9F5D-6821D877B89E}"/>
              </a:ext>
            </a:extLst>
          </p:cNvPr>
          <p:cNvSpPr/>
          <p:nvPr/>
        </p:nvSpPr>
        <p:spPr>
          <a:xfrm>
            <a:off x="9448800" y="3154930"/>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7" name="Rectangle 16">
            <a:extLst>
              <a:ext uri="{FF2B5EF4-FFF2-40B4-BE49-F238E27FC236}">
                <a16:creationId xmlns:a16="http://schemas.microsoft.com/office/drawing/2014/main" id="{95811D79-E408-4F66-A2FF-10639519A15E}"/>
              </a:ext>
            </a:extLst>
          </p:cNvPr>
          <p:cNvSpPr/>
          <p:nvPr/>
        </p:nvSpPr>
        <p:spPr>
          <a:xfrm>
            <a:off x="8717532" y="5147893"/>
            <a:ext cx="271866"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8" name="Rectangle 17">
            <a:extLst>
              <a:ext uri="{FF2B5EF4-FFF2-40B4-BE49-F238E27FC236}">
                <a16:creationId xmlns:a16="http://schemas.microsoft.com/office/drawing/2014/main" id="{E34B666E-A1DF-4D74-9765-2B5496F03242}"/>
              </a:ext>
            </a:extLst>
          </p:cNvPr>
          <p:cNvSpPr/>
          <p:nvPr/>
        </p:nvSpPr>
        <p:spPr>
          <a:xfrm>
            <a:off x="8727000" y="4305124"/>
            <a:ext cx="26239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9" name="TextBox 18">
            <a:extLst>
              <a:ext uri="{FF2B5EF4-FFF2-40B4-BE49-F238E27FC236}">
                <a16:creationId xmlns:a16="http://schemas.microsoft.com/office/drawing/2014/main" id="{781550CC-4AB1-4BA0-943E-003A61547093}"/>
              </a:ext>
            </a:extLst>
          </p:cNvPr>
          <p:cNvSpPr txBox="1"/>
          <p:nvPr/>
        </p:nvSpPr>
        <p:spPr>
          <a:xfrm>
            <a:off x="1878866" y="838201"/>
            <a:ext cx="449120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t>It provides a computationally simple way of determining evolutionary relationships.</a:t>
            </a:r>
          </a:p>
        </p:txBody>
      </p:sp>
    </p:spTree>
    <p:extLst>
      <p:ext uri="{BB962C8B-B14F-4D97-AF65-F5344CB8AC3E}">
        <p14:creationId xmlns:p14="http://schemas.microsoft.com/office/powerpoint/2010/main" val="12598891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205B491-5533-4C38-A0CB-9AB9FE04CB4D}"/>
              </a:ext>
            </a:extLst>
          </p:cNvPr>
          <p:cNvSpPr txBox="1"/>
          <p:nvPr/>
        </p:nvSpPr>
        <p:spPr>
          <a:xfrm>
            <a:off x="5321453" y="5257801"/>
            <a:ext cx="2402625"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2800" b="1" dirty="0">
                <a:solidFill>
                  <a:srgbClr val="000000"/>
                </a:solidFill>
                <a:effectLst>
                  <a:outerShdw blurRad="38100" dist="38100" dir="2700000" algn="tl">
                    <a:srgbClr val="000000">
                      <a:alpha val="43137"/>
                    </a:srgbClr>
                  </a:outerShdw>
                </a:effectLst>
                <a:latin typeface="+mj-lt"/>
                <a:ea typeface="+mj-ea"/>
                <a:cs typeface="+mj-cs"/>
                <a:sym typeface="Calibri"/>
              </a:rPr>
              <a:t>Data on ancestors is calculated</a:t>
            </a:r>
            <a:endParaRPr lang="en-US"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2" name="Arrow: Right 1">
            <a:extLst>
              <a:ext uri="{FF2B5EF4-FFF2-40B4-BE49-F238E27FC236}">
                <a16:creationId xmlns:a16="http://schemas.microsoft.com/office/drawing/2014/main" id="{01E6AC20-EAF4-422E-AF1E-B0E27701946A}"/>
              </a:ext>
            </a:extLst>
          </p:cNvPr>
          <p:cNvSpPr/>
          <p:nvPr/>
        </p:nvSpPr>
        <p:spPr>
          <a:xfrm>
            <a:off x="7467601" y="5627132"/>
            <a:ext cx="623255" cy="73365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pic>
        <p:nvPicPr>
          <p:cNvPr id="21" name="Picture 20">
            <a:extLst>
              <a:ext uri="{FF2B5EF4-FFF2-40B4-BE49-F238E27FC236}">
                <a16:creationId xmlns:a16="http://schemas.microsoft.com/office/drawing/2014/main" id="{6CB50BFB-F379-4C95-A290-6D694617BD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448" r="2195" b="66669"/>
          <a:stretch/>
        </p:blipFill>
        <p:spPr>
          <a:xfrm rot="5400000">
            <a:off x="6193276" y="1961624"/>
            <a:ext cx="6404798" cy="2514600"/>
          </a:xfrm>
          <a:prstGeom prst="rect">
            <a:avLst/>
          </a:prstGeom>
        </p:spPr>
      </p:pic>
      <p:sp>
        <p:nvSpPr>
          <p:cNvPr id="22" name="Rectangle 21">
            <a:extLst>
              <a:ext uri="{FF2B5EF4-FFF2-40B4-BE49-F238E27FC236}">
                <a16:creationId xmlns:a16="http://schemas.microsoft.com/office/drawing/2014/main" id="{7988D0A7-706E-4392-83DC-2B317CA89B53}"/>
              </a:ext>
            </a:extLst>
          </p:cNvPr>
          <p:cNvSpPr/>
          <p:nvPr/>
        </p:nvSpPr>
        <p:spPr>
          <a:xfrm>
            <a:off x="1524000" y="533400"/>
            <a:ext cx="6200077" cy="5080430"/>
          </a:xfrm>
          <a:prstGeom prst="rect">
            <a:avLst/>
          </a:prstGeom>
        </p:spPr>
        <p:txBody>
          <a:bodyPr wrap="square">
            <a:spAutoFit/>
          </a:bodyPr>
          <a:lstStyle/>
          <a:p>
            <a:pPr lvl="1">
              <a:lnSpc>
                <a:spcPct val="107000"/>
              </a:lnSpc>
            </a:pPr>
            <a:r>
              <a:rPr lang="en-US" sz="3200" dirty="0">
                <a:latin typeface="Bahnschrift" panose="020B0502040204020203" pitchFamily="34" charset="0"/>
                <a:ea typeface="Calibri" panose="020F0502020204030204" pitchFamily="34" charset="0"/>
                <a:cs typeface="Courier New" panose="02070309020205020404" pitchFamily="49" charset="0"/>
              </a:rPr>
              <a:t>In this example the calculation is done with </a:t>
            </a:r>
            <a:r>
              <a:rPr lang="en-US" sz="3200" b="1"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parsimony</a:t>
            </a:r>
            <a:r>
              <a:rPr lang="en-US" sz="3200" dirty="0">
                <a:latin typeface="Bahnschrift" panose="020B0502040204020203" pitchFamily="34" charset="0"/>
                <a:ea typeface="Calibri" panose="020F0502020204030204" pitchFamily="34" charset="0"/>
                <a:cs typeface="Courier New" panose="02070309020205020404" pitchFamily="49" charset="0"/>
              </a:rPr>
              <a:t>. However, other criteria can be used (e.g., </a:t>
            </a:r>
            <a:r>
              <a:rPr lang="en-US" sz="3200" dirty="0">
                <a:solidFill>
                  <a:schemeClr val="accent3"/>
                </a:solidFill>
                <a:latin typeface="Bahnschrift" panose="020B0502040204020203" pitchFamily="34" charset="0"/>
                <a:ea typeface="Calibri" panose="020F0502020204030204" pitchFamily="34" charset="0"/>
                <a:cs typeface="Courier New" panose="02070309020205020404" pitchFamily="49" charset="0"/>
              </a:rPr>
              <a:t>likelihood</a:t>
            </a:r>
            <a:r>
              <a:rPr lang="en-US" sz="3200" dirty="0">
                <a:latin typeface="Bahnschrift" panose="020B0502040204020203" pitchFamily="34" charset="0"/>
                <a:ea typeface="Calibri" panose="020F0502020204030204" pitchFamily="34" charset="0"/>
                <a:cs typeface="Courier New" panose="02070309020205020404" pitchFamily="49" charset="0"/>
              </a:rPr>
              <a:t> or </a:t>
            </a:r>
            <a:r>
              <a:rPr lang="en-US" sz="3200" dirty="0">
                <a:solidFill>
                  <a:schemeClr val="accent6"/>
                </a:solidFill>
                <a:latin typeface="Bahnschrift" panose="020B0502040204020203" pitchFamily="34" charset="0"/>
                <a:ea typeface="Calibri" panose="020F0502020204030204" pitchFamily="34" charset="0"/>
                <a:cs typeface="Courier New" panose="02070309020205020404" pitchFamily="49" charset="0"/>
              </a:rPr>
              <a:t>Bayesian posterior probability</a:t>
            </a:r>
            <a:r>
              <a:rPr lang="en-US" sz="3200" dirty="0">
                <a:latin typeface="Bahnschrift" panose="020B0502040204020203" pitchFamily="34" charset="0"/>
                <a:ea typeface="Calibri" panose="020F0502020204030204" pitchFamily="34" charset="0"/>
                <a:cs typeface="Courier New" panose="02070309020205020404" pitchFamily="49" charset="0"/>
              </a:rPr>
              <a:t>).</a:t>
            </a:r>
          </a:p>
          <a:p>
            <a:pPr lvl="1">
              <a:lnSpc>
                <a:spcPct val="107000"/>
              </a:lnSpc>
            </a:pPr>
            <a:endParaRPr lang="en-US" sz="32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000" b="1"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Parsimony</a:t>
            </a:r>
            <a:r>
              <a:rPr lang="en-US" sz="2000" dirty="0">
                <a:latin typeface="Bahnschrift" panose="020B0502040204020203" pitchFamily="34" charset="0"/>
                <a:ea typeface="Calibri" panose="020F0502020204030204" pitchFamily="34" charset="0"/>
                <a:cs typeface="Courier New" panose="02070309020205020404" pitchFamily="49" charset="0"/>
              </a:rPr>
              <a:t> = the ancestral state reconstruction with the fewest number of character changes is the best. Therefore, the characters don’t change along branches, but at nodes.</a:t>
            </a:r>
            <a:endParaRPr lang="en-US"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8298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88D0A7-706E-4392-83DC-2B317CA89B53}"/>
              </a:ext>
            </a:extLst>
          </p:cNvPr>
          <p:cNvSpPr/>
          <p:nvPr/>
        </p:nvSpPr>
        <p:spPr>
          <a:xfrm>
            <a:off x="1752600" y="304801"/>
            <a:ext cx="8915400" cy="466281"/>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Other methods allow characters to change along branches.  </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11427362-AB11-454E-B818-2DF7DA587A2B}"/>
              </a:ext>
            </a:extLst>
          </p:cNvPr>
          <p:cNvSpPr txBox="1"/>
          <p:nvPr/>
        </p:nvSpPr>
        <p:spPr>
          <a:xfrm>
            <a:off x="1522164" y="1298192"/>
            <a:ext cx="891540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rgbClr val="000000"/>
                </a:solidFill>
                <a:effectLst>
                  <a:outerShdw blurRad="38100" dist="38100" dir="2700000" algn="tl">
                    <a:srgbClr val="000000">
                      <a:alpha val="43137"/>
                    </a:srgbClr>
                  </a:outerShdw>
                </a:effectLst>
                <a:latin typeface="+mj-lt"/>
                <a:ea typeface="+mj-ea"/>
                <a:cs typeface="+mj-cs"/>
                <a:sym typeface="Calibri"/>
              </a:rPr>
              <a:t>What model is used to change characters along branches?</a:t>
            </a:r>
            <a:endParaRPr lang="en-US" sz="2400" dirty="0">
              <a:solidFill>
                <a:srgbClr val="000000"/>
              </a:solidFill>
              <a:effectLst>
                <a:outerShdw blurRad="38100" dist="38100" dir="2700000" algn="tl">
                  <a:srgbClr val="000000">
                    <a:alpha val="43137"/>
                  </a:srgbClr>
                </a:outerShdw>
              </a:effectLst>
              <a:latin typeface="+mj-lt"/>
              <a:ea typeface="+mj-ea"/>
              <a:cs typeface="+mj-cs"/>
              <a:sym typeface="Calibri"/>
            </a:endParaRPr>
          </a:p>
        </p:txBody>
      </p:sp>
      <p:sp>
        <p:nvSpPr>
          <p:cNvPr id="9" name="TextBox 8">
            <a:extLst>
              <a:ext uri="{FF2B5EF4-FFF2-40B4-BE49-F238E27FC236}">
                <a16:creationId xmlns:a16="http://schemas.microsoft.com/office/drawing/2014/main" id="{7B8246DB-FC4C-4700-8886-4E66549C36AD}"/>
              </a:ext>
            </a:extLst>
          </p:cNvPr>
          <p:cNvSpPr txBox="1"/>
          <p:nvPr/>
        </p:nvSpPr>
        <p:spPr>
          <a:xfrm>
            <a:off x="1492786" y="2536999"/>
            <a:ext cx="89154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chemeClr val="accent1"/>
                </a:solidFill>
                <a:effectLst>
                  <a:outerShdw blurRad="38100" dist="38100" dir="2700000" algn="tl">
                    <a:srgbClr val="000000">
                      <a:alpha val="43137"/>
                    </a:srgbClr>
                  </a:outerShdw>
                </a:effectLst>
              </a:rPr>
              <a:t>Brownian motion</a:t>
            </a:r>
            <a:endParaRPr lang="en-US" sz="2400" b="1" dirty="0">
              <a:solidFill>
                <a:schemeClr val="accent1"/>
              </a:solidFill>
              <a:effectLst>
                <a:outerShdw blurRad="38100" dist="38100" dir="2700000" algn="tl">
                  <a:srgbClr val="000000">
                    <a:alpha val="43137"/>
                  </a:srgbClr>
                </a:outerShdw>
              </a:effectLst>
              <a:sym typeface="Calibri"/>
            </a:endParaRPr>
          </a:p>
        </p:txBody>
      </p:sp>
      <p:grpSp>
        <p:nvGrpSpPr>
          <p:cNvPr id="10" name="Group 9">
            <a:extLst>
              <a:ext uri="{FF2B5EF4-FFF2-40B4-BE49-F238E27FC236}">
                <a16:creationId xmlns:a16="http://schemas.microsoft.com/office/drawing/2014/main" id="{701A4250-3D92-4A0C-B7F8-C23B7C1E1C45}"/>
              </a:ext>
            </a:extLst>
          </p:cNvPr>
          <p:cNvGrpSpPr/>
          <p:nvPr/>
        </p:nvGrpSpPr>
        <p:grpSpPr>
          <a:xfrm>
            <a:off x="1905000" y="3893850"/>
            <a:ext cx="5562600" cy="2286000"/>
            <a:chOff x="609600" y="1981200"/>
            <a:chExt cx="7010400" cy="3962399"/>
          </a:xfrm>
        </p:grpSpPr>
        <p:cxnSp>
          <p:nvCxnSpPr>
            <p:cNvPr id="11" name="Straight Connector 10">
              <a:extLst>
                <a:ext uri="{FF2B5EF4-FFF2-40B4-BE49-F238E27FC236}">
                  <a16:creationId xmlns:a16="http://schemas.microsoft.com/office/drawing/2014/main" id="{8CF268B7-4446-4BF9-99E3-12FE348F4B9E}"/>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3C60AA76-8D67-4022-A8D2-3D1F5AE30997}"/>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B7800F62-2520-453A-A6E8-699FF9E58576}"/>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0EADB2D2-78B3-4A7A-9724-63A1E8BF4553}"/>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C3BEBFEC-EF28-4AF8-8E1A-B1B09070873B}"/>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2234F6C-230A-42F9-9DBC-072BCBD249AB}"/>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83FE44C3-88E9-4CAE-969A-1F60B5376568}"/>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0344530C-C0FA-4E93-B781-C9D58D6828BF}"/>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D2D24AB2-7A49-4BBA-AD1B-BA33D10664CF}"/>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92089C6E-0B90-4D49-9CA9-A9F6282F40F0}"/>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340EA512-8101-4184-8641-60B706256CA0}"/>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5" name="Rectangle 24">
            <a:extLst>
              <a:ext uri="{FF2B5EF4-FFF2-40B4-BE49-F238E27FC236}">
                <a16:creationId xmlns:a16="http://schemas.microsoft.com/office/drawing/2014/main" id="{C0306D5D-6042-4156-9D10-BA203F95B1BF}"/>
              </a:ext>
            </a:extLst>
          </p:cNvPr>
          <p:cNvSpPr/>
          <p:nvPr/>
        </p:nvSpPr>
        <p:spPr>
          <a:xfrm>
            <a:off x="7467599" y="3627174"/>
            <a:ext cx="3886200" cy="2903167"/>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A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B – </a:t>
            </a:r>
            <a:r>
              <a:rPr lang="en-US" sz="2400" dirty="0">
                <a:solidFill>
                  <a:srgbClr val="C00000"/>
                </a:solidFill>
                <a:latin typeface="Bahnschrift" panose="020B0502040204020203" pitchFamily="34" charset="0"/>
                <a:ea typeface="Calibri" panose="020F0502020204030204" pitchFamily="34" charset="0"/>
                <a:cs typeface="Courier New" panose="02070309020205020404" pitchFamily="49" charset="0"/>
              </a:rPr>
              <a:t>9 cm</a:t>
            </a:r>
          </a:p>
          <a:p>
            <a:pPr lvl="1">
              <a:lnSpc>
                <a:spcPct val="107000"/>
              </a:lnSpc>
            </a:pPr>
            <a:endParaRPr lang="en-US" sz="28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C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D – </a:t>
            </a:r>
            <a:r>
              <a:rPr lang="en-US" sz="2400"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5 cm</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8746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B8246DB-FC4C-4700-8886-4E66549C36AD}"/>
              </a:ext>
            </a:extLst>
          </p:cNvPr>
          <p:cNvSpPr txBox="1"/>
          <p:nvPr/>
        </p:nvSpPr>
        <p:spPr>
          <a:xfrm>
            <a:off x="1371600" y="1"/>
            <a:ext cx="89154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chemeClr val="accent1"/>
                </a:solidFill>
                <a:effectLst>
                  <a:outerShdw blurRad="38100" dist="38100" dir="2700000" algn="tl">
                    <a:srgbClr val="000000">
                      <a:alpha val="43137"/>
                    </a:srgbClr>
                  </a:outerShdw>
                </a:effectLst>
              </a:rPr>
              <a:t>Brownian motion</a:t>
            </a:r>
            <a:endParaRPr lang="en-US" sz="2400" b="1" dirty="0">
              <a:solidFill>
                <a:schemeClr val="accent1"/>
              </a:solidFill>
              <a:effectLst>
                <a:outerShdw blurRad="38100" dist="38100" dir="2700000" algn="tl">
                  <a:srgbClr val="000000">
                    <a:alpha val="43137"/>
                  </a:srgbClr>
                </a:outerShdw>
              </a:effectLst>
              <a:sym typeface="Calibri"/>
            </a:endParaRPr>
          </a:p>
        </p:txBody>
      </p:sp>
      <p:sp>
        <p:nvSpPr>
          <p:cNvPr id="10" name="Rectangle 9">
            <a:extLst>
              <a:ext uri="{FF2B5EF4-FFF2-40B4-BE49-F238E27FC236}">
                <a16:creationId xmlns:a16="http://schemas.microsoft.com/office/drawing/2014/main" id="{1D0C1A6F-D1CA-48A4-A630-4253F0213008}"/>
              </a:ext>
            </a:extLst>
          </p:cNvPr>
          <p:cNvSpPr/>
          <p:nvPr/>
        </p:nvSpPr>
        <p:spPr>
          <a:xfrm>
            <a:off x="1752600" y="762000"/>
            <a:ext cx="8915400" cy="1256626"/>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Brownian motion is a “random walk” model. The rules are that values change by stepping in a random direction away from the current value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11" name="Group 10">
            <a:extLst>
              <a:ext uri="{FF2B5EF4-FFF2-40B4-BE49-F238E27FC236}">
                <a16:creationId xmlns:a16="http://schemas.microsoft.com/office/drawing/2014/main" id="{A0337413-3B5E-4675-9056-77D31479B939}"/>
              </a:ext>
            </a:extLst>
          </p:cNvPr>
          <p:cNvGrpSpPr/>
          <p:nvPr/>
        </p:nvGrpSpPr>
        <p:grpSpPr>
          <a:xfrm>
            <a:off x="1549400" y="2438400"/>
            <a:ext cx="5562600" cy="2286000"/>
            <a:chOff x="609600" y="1981200"/>
            <a:chExt cx="7010400" cy="3962399"/>
          </a:xfrm>
        </p:grpSpPr>
        <p:cxnSp>
          <p:nvCxnSpPr>
            <p:cNvPr id="12" name="Straight Connector 11">
              <a:extLst>
                <a:ext uri="{FF2B5EF4-FFF2-40B4-BE49-F238E27FC236}">
                  <a16:creationId xmlns:a16="http://schemas.microsoft.com/office/drawing/2014/main" id="{B4CA7FD0-E3F5-415F-BFE9-8EE8EF05BEF9}"/>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4E6F9F7C-F6CF-4844-A6E1-A41FC54A28FE}"/>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C23303C-06BF-4C77-8851-382262AC68CB}"/>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C7E1E4A-98C4-4672-88D5-06390A91A709}"/>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3A94FE3B-F705-409E-97FC-AC39E9C9C91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0BA0CD90-A1B6-4E50-9486-7693E84A69A2}"/>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DB4CA658-C0B7-45E3-80D6-B6E37D5CCE6B}"/>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9EB0609A-1A99-4278-99EC-3EB68FAF087E}"/>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57D7A0A0-0C2F-42D5-9E40-E5066EED9CA8}"/>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9BC3762B-B2EB-46DC-8C43-E115A3D1340C}"/>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7C8DE04A-BD52-407B-AF5A-264498D06389}"/>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4" name="Rectangle 23">
            <a:extLst>
              <a:ext uri="{FF2B5EF4-FFF2-40B4-BE49-F238E27FC236}">
                <a16:creationId xmlns:a16="http://schemas.microsoft.com/office/drawing/2014/main" id="{A8F22DC9-CC86-4A6F-BA40-AC7663030675}"/>
              </a:ext>
            </a:extLst>
          </p:cNvPr>
          <p:cNvSpPr/>
          <p:nvPr/>
        </p:nvSpPr>
        <p:spPr>
          <a:xfrm>
            <a:off x="7111999" y="2171724"/>
            <a:ext cx="3886200" cy="2903167"/>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A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B – </a:t>
            </a:r>
            <a:r>
              <a:rPr lang="en-US" sz="2400" dirty="0">
                <a:solidFill>
                  <a:srgbClr val="C00000"/>
                </a:solidFill>
                <a:latin typeface="Bahnschrift" panose="020B0502040204020203" pitchFamily="34" charset="0"/>
                <a:ea typeface="Calibri" panose="020F0502020204030204" pitchFamily="34" charset="0"/>
                <a:cs typeface="Courier New" panose="02070309020205020404" pitchFamily="49" charset="0"/>
              </a:rPr>
              <a:t>9 cm</a:t>
            </a:r>
          </a:p>
          <a:p>
            <a:pPr lvl="1">
              <a:lnSpc>
                <a:spcPct val="107000"/>
              </a:lnSpc>
            </a:pPr>
            <a:endParaRPr lang="en-US" sz="28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C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D – </a:t>
            </a:r>
            <a:r>
              <a:rPr lang="en-US" sz="2400"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5 cm</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EB3325ED-03EC-45A2-AC01-2A768DFC27C9}"/>
              </a:ext>
            </a:extLst>
          </p:cNvPr>
          <p:cNvSpPr/>
          <p:nvPr/>
        </p:nvSpPr>
        <p:spPr>
          <a:xfrm>
            <a:off x="3124200" y="5847719"/>
            <a:ext cx="6172200" cy="369330"/>
          </a:xfrm>
          <a:prstGeom prst="rect">
            <a:avLst/>
          </a:prstGeom>
          <a:gradFill flip="none" rotWithShape="1">
            <a:gsLst>
              <a:gs pos="0">
                <a:srgbClr val="00B0F0"/>
              </a:gs>
              <a:gs pos="50000">
                <a:schemeClr val="accent4"/>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Tree>
    <p:extLst>
      <p:ext uri="{BB962C8B-B14F-4D97-AF65-F5344CB8AC3E}">
        <p14:creationId xmlns:p14="http://schemas.microsoft.com/office/powerpoint/2010/main" val="26393468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B8246DB-FC4C-4700-8886-4E66549C36AD}"/>
              </a:ext>
            </a:extLst>
          </p:cNvPr>
          <p:cNvSpPr txBox="1"/>
          <p:nvPr/>
        </p:nvSpPr>
        <p:spPr>
          <a:xfrm>
            <a:off x="1371600" y="1"/>
            <a:ext cx="89154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chemeClr val="accent1"/>
                </a:solidFill>
                <a:effectLst>
                  <a:outerShdw blurRad="38100" dist="38100" dir="2700000" algn="tl">
                    <a:srgbClr val="000000">
                      <a:alpha val="43137"/>
                    </a:srgbClr>
                  </a:outerShdw>
                </a:effectLst>
              </a:rPr>
              <a:t>Brownian motion</a:t>
            </a:r>
            <a:endParaRPr lang="en-US" sz="2400" b="1" dirty="0">
              <a:solidFill>
                <a:schemeClr val="accent1"/>
              </a:solidFill>
              <a:effectLst>
                <a:outerShdw blurRad="38100" dist="38100" dir="2700000" algn="tl">
                  <a:srgbClr val="000000">
                    <a:alpha val="43137"/>
                  </a:srgbClr>
                </a:outerShdw>
              </a:effectLst>
              <a:sym typeface="Calibri"/>
            </a:endParaRPr>
          </a:p>
        </p:txBody>
      </p:sp>
      <p:sp>
        <p:nvSpPr>
          <p:cNvPr id="10" name="Rectangle 9">
            <a:extLst>
              <a:ext uri="{FF2B5EF4-FFF2-40B4-BE49-F238E27FC236}">
                <a16:creationId xmlns:a16="http://schemas.microsoft.com/office/drawing/2014/main" id="{1D0C1A6F-D1CA-48A4-A630-4253F0213008}"/>
              </a:ext>
            </a:extLst>
          </p:cNvPr>
          <p:cNvSpPr/>
          <p:nvPr/>
        </p:nvSpPr>
        <p:spPr>
          <a:xfrm>
            <a:off x="1752600" y="762000"/>
            <a:ext cx="8915400" cy="1256626"/>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Brownian motion is a “random walk” model. The rules are that values change by stepping in a random direction away from the current value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11" name="Group 10">
            <a:extLst>
              <a:ext uri="{FF2B5EF4-FFF2-40B4-BE49-F238E27FC236}">
                <a16:creationId xmlns:a16="http://schemas.microsoft.com/office/drawing/2014/main" id="{A0337413-3B5E-4675-9056-77D31479B939}"/>
              </a:ext>
            </a:extLst>
          </p:cNvPr>
          <p:cNvGrpSpPr/>
          <p:nvPr/>
        </p:nvGrpSpPr>
        <p:grpSpPr>
          <a:xfrm>
            <a:off x="1549400" y="2438400"/>
            <a:ext cx="5562600" cy="2286000"/>
            <a:chOff x="609600" y="1981200"/>
            <a:chExt cx="7010400" cy="3962399"/>
          </a:xfrm>
        </p:grpSpPr>
        <p:cxnSp>
          <p:nvCxnSpPr>
            <p:cNvPr id="12" name="Straight Connector 11">
              <a:extLst>
                <a:ext uri="{FF2B5EF4-FFF2-40B4-BE49-F238E27FC236}">
                  <a16:creationId xmlns:a16="http://schemas.microsoft.com/office/drawing/2014/main" id="{B4CA7FD0-E3F5-415F-BFE9-8EE8EF05BEF9}"/>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4E6F9F7C-F6CF-4844-A6E1-A41FC54A28FE}"/>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C23303C-06BF-4C77-8851-382262AC68CB}"/>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C7E1E4A-98C4-4672-88D5-06390A91A709}"/>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3A94FE3B-F705-409E-97FC-AC39E9C9C91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0BA0CD90-A1B6-4E50-9486-7693E84A69A2}"/>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DB4CA658-C0B7-45E3-80D6-B6E37D5CCE6B}"/>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9EB0609A-1A99-4278-99EC-3EB68FAF087E}"/>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57D7A0A0-0C2F-42D5-9E40-E5066EED9CA8}"/>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9BC3762B-B2EB-46DC-8C43-E115A3D1340C}"/>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7C8DE04A-BD52-407B-AF5A-264498D06389}"/>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4" name="Rectangle 23">
            <a:extLst>
              <a:ext uri="{FF2B5EF4-FFF2-40B4-BE49-F238E27FC236}">
                <a16:creationId xmlns:a16="http://schemas.microsoft.com/office/drawing/2014/main" id="{A8F22DC9-CC86-4A6F-BA40-AC7663030675}"/>
              </a:ext>
            </a:extLst>
          </p:cNvPr>
          <p:cNvSpPr/>
          <p:nvPr/>
        </p:nvSpPr>
        <p:spPr>
          <a:xfrm>
            <a:off x="7111999" y="2171724"/>
            <a:ext cx="3886200" cy="2903167"/>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A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B – </a:t>
            </a:r>
            <a:r>
              <a:rPr lang="en-US" sz="2400" dirty="0">
                <a:solidFill>
                  <a:srgbClr val="C00000"/>
                </a:solidFill>
                <a:latin typeface="Bahnschrift" panose="020B0502040204020203" pitchFamily="34" charset="0"/>
                <a:ea typeface="Calibri" panose="020F0502020204030204" pitchFamily="34" charset="0"/>
                <a:cs typeface="Courier New" panose="02070309020205020404" pitchFamily="49" charset="0"/>
              </a:rPr>
              <a:t>9 cm</a:t>
            </a:r>
          </a:p>
          <a:p>
            <a:pPr lvl="1">
              <a:lnSpc>
                <a:spcPct val="107000"/>
              </a:lnSpc>
            </a:pPr>
            <a:endParaRPr lang="en-US" sz="28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C – </a:t>
            </a:r>
            <a:r>
              <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D – </a:t>
            </a:r>
            <a:r>
              <a:rPr lang="en-US" sz="2400"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5 cm</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EB3325ED-03EC-45A2-AC01-2A768DFC27C9}"/>
              </a:ext>
            </a:extLst>
          </p:cNvPr>
          <p:cNvSpPr/>
          <p:nvPr/>
        </p:nvSpPr>
        <p:spPr>
          <a:xfrm>
            <a:off x="3124200" y="5877920"/>
            <a:ext cx="6172200" cy="369330"/>
          </a:xfrm>
          <a:prstGeom prst="rect">
            <a:avLst/>
          </a:prstGeom>
          <a:gradFill flip="none" rotWithShape="1">
            <a:gsLst>
              <a:gs pos="0">
                <a:srgbClr val="00B0F0"/>
              </a:gs>
              <a:gs pos="50000">
                <a:schemeClr val="accent4"/>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2" name="Rectangle 21">
            <a:extLst>
              <a:ext uri="{FF2B5EF4-FFF2-40B4-BE49-F238E27FC236}">
                <a16:creationId xmlns:a16="http://schemas.microsoft.com/office/drawing/2014/main" id="{3CC4D0F7-32B0-4E35-A078-99480D29FB5F}"/>
              </a:ext>
            </a:extLst>
          </p:cNvPr>
          <p:cNvSpPr/>
          <p:nvPr/>
        </p:nvSpPr>
        <p:spPr>
          <a:xfrm>
            <a:off x="5781813" y="2232916"/>
            <a:ext cx="1330184" cy="369330"/>
          </a:xfrm>
          <a:prstGeom prst="rect">
            <a:avLst/>
          </a:prstGeom>
          <a:gradFill flip="none" rotWithShape="1">
            <a:gsLst>
              <a:gs pos="13000">
                <a:srgbClr val="E81A4D"/>
              </a:gs>
              <a:gs pos="32000">
                <a:srgbClr val="D00000"/>
              </a:gs>
              <a:gs pos="50000">
                <a:srgbClr val="FF3399"/>
              </a:gs>
              <a:gs pos="64000">
                <a:srgbClr val="C00000"/>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5" name="Rectangle 24">
            <a:extLst>
              <a:ext uri="{FF2B5EF4-FFF2-40B4-BE49-F238E27FC236}">
                <a16:creationId xmlns:a16="http://schemas.microsoft.com/office/drawing/2014/main" id="{DF20B4C2-57BA-43E8-BB8F-76D443EDF2D5}"/>
              </a:ext>
            </a:extLst>
          </p:cNvPr>
          <p:cNvSpPr/>
          <p:nvPr/>
        </p:nvSpPr>
        <p:spPr>
          <a:xfrm>
            <a:off x="5781813" y="3079143"/>
            <a:ext cx="1330184" cy="369330"/>
          </a:xfrm>
          <a:prstGeom prst="rect">
            <a:avLst/>
          </a:prstGeom>
          <a:gradFill flip="none" rotWithShape="1">
            <a:gsLst>
              <a:gs pos="9000">
                <a:srgbClr val="FF0000"/>
              </a:gs>
              <a:gs pos="62000">
                <a:srgbClr val="C00000"/>
              </a:gs>
              <a:gs pos="50000">
                <a:srgbClr val="FF3399"/>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6" name="Rectangle 25">
            <a:extLst>
              <a:ext uri="{FF2B5EF4-FFF2-40B4-BE49-F238E27FC236}">
                <a16:creationId xmlns:a16="http://schemas.microsoft.com/office/drawing/2014/main" id="{631DF58B-2230-4C1A-B60F-4702A62A3A1B}"/>
              </a:ext>
            </a:extLst>
          </p:cNvPr>
          <p:cNvSpPr/>
          <p:nvPr/>
        </p:nvSpPr>
        <p:spPr>
          <a:xfrm rot="10800000">
            <a:off x="4357296" y="2670698"/>
            <a:ext cx="1330184" cy="369330"/>
          </a:xfrm>
          <a:prstGeom prst="rect">
            <a:avLst/>
          </a:prstGeom>
          <a:gradFill flip="none" rotWithShape="1">
            <a:gsLst>
              <a:gs pos="9000">
                <a:srgbClr val="FF0000"/>
              </a:gs>
              <a:gs pos="62000">
                <a:srgbClr val="C00000"/>
              </a:gs>
              <a:gs pos="50000">
                <a:srgbClr val="FF3399"/>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7" name="Rectangle 26">
            <a:extLst>
              <a:ext uri="{FF2B5EF4-FFF2-40B4-BE49-F238E27FC236}">
                <a16:creationId xmlns:a16="http://schemas.microsoft.com/office/drawing/2014/main" id="{D2A5DA15-1812-400D-8AC1-5953276D79DA}"/>
              </a:ext>
            </a:extLst>
          </p:cNvPr>
          <p:cNvSpPr/>
          <p:nvPr/>
        </p:nvSpPr>
        <p:spPr>
          <a:xfrm>
            <a:off x="2931578" y="4545597"/>
            <a:ext cx="4111487" cy="369330"/>
          </a:xfrm>
          <a:prstGeom prst="rect">
            <a:avLst/>
          </a:prstGeom>
          <a:gradFill flip="none" rotWithShape="1">
            <a:gsLst>
              <a:gs pos="0">
                <a:srgbClr val="FF0000"/>
              </a:gs>
              <a:gs pos="25000">
                <a:schemeClr val="accent4"/>
              </a:gs>
              <a:gs pos="61000">
                <a:schemeClr val="accent4"/>
              </a:gs>
              <a:gs pos="81000">
                <a:srgbClr val="FF3399"/>
              </a:gs>
              <a:gs pos="40000">
                <a:schemeClr val="accent1"/>
              </a:gs>
              <a:gs pos="100000">
                <a:schemeClr val="accent4"/>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8" name="Rectangle 27">
            <a:extLst>
              <a:ext uri="{FF2B5EF4-FFF2-40B4-BE49-F238E27FC236}">
                <a16:creationId xmlns:a16="http://schemas.microsoft.com/office/drawing/2014/main" id="{5FEC4E5F-6546-4B3B-B87C-80FC99F45425}"/>
              </a:ext>
            </a:extLst>
          </p:cNvPr>
          <p:cNvSpPr/>
          <p:nvPr/>
        </p:nvSpPr>
        <p:spPr>
          <a:xfrm rot="10800000">
            <a:off x="4391164" y="3948821"/>
            <a:ext cx="2714417" cy="369330"/>
          </a:xfrm>
          <a:prstGeom prst="rect">
            <a:avLst/>
          </a:prstGeom>
          <a:gradFill flip="none" rotWithShape="1">
            <a:gsLst>
              <a:gs pos="9000">
                <a:srgbClr val="FF0000"/>
              </a:gs>
              <a:gs pos="60000">
                <a:srgbClr val="FF3399"/>
              </a:gs>
              <a:gs pos="88000">
                <a:srgbClr val="E01A4D"/>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29" name="Rectangle 28">
            <a:extLst>
              <a:ext uri="{FF2B5EF4-FFF2-40B4-BE49-F238E27FC236}">
                <a16:creationId xmlns:a16="http://schemas.microsoft.com/office/drawing/2014/main" id="{E035DB3F-D081-41A2-8611-760A504A3EE4}"/>
              </a:ext>
            </a:extLst>
          </p:cNvPr>
          <p:cNvSpPr/>
          <p:nvPr/>
        </p:nvSpPr>
        <p:spPr>
          <a:xfrm>
            <a:off x="2955170" y="3308812"/>
            <a:ext cx="1330184" cy="369330"/>
          </a:xfrm>
          <a:prstGeom prst="rect">
            <a:avLst/>
          </a:prstGeom>
          <a:gradFill flip="none" rotWithShape="1">
            <a:gsLst>
              <a:gs pos="13000">
                <a:srgbClr val="E81A4D"/>
              </a:gs>
              <a:gs pos="32000">
                <a:srgbClr val="D00000"/>
              </a:gs>
              <a:gs pos="50000">
                <a:srgbClr val="FF3399"/>
              </a:gs>
              <a:gs pos="64000">
                <a:srgbClr val="C00000"/>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3" name="Rectangle 2">
            <a:extLst>
              <a:ext uri="{FF2B5EF4-FFF2-40B4-BE49-F238E27FC236}">
                <a16:creationId xmlns:a16="http://schemas.microsoft.com/office/drawing/2014/main" id="{21B93084-A817-4CCE-BD16-07E99422464D}"/>
              </a:ext>
            </a:extLst>
          </p:cNvPr>
          <p:cNvSpPr/>
          <p:nvPr/>
        </p:nvSpPr>
        <p:spPr>
          <a:xfrm>
            <a:off x="8555493" y="5847718"/>
            <a:ext cx="763351"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10 cm</a:t>
            </a:r>
            <a:endParaRPr lang="en-US" dirty="0"/>
          </a:p>
        </p:txBody>
      </p:sp>
      <p:sp>
        <p:nvSpPr>
          <p:cNvPr id="30" name="Rectangle 29">
            <a:extLst>
              <a:ext uri="{FF2B5EF4-FFF2-40B4-BE49-F238E27FC236}">
                <a16:creationId xmlns:a16="http://schemas.microsoft.com/office/drawing/2014/main" id="{06ED3658-7632-444D-AF9D-A26C555E678D}"/>
              </a:ext>
            </a:extLst>
          </p:cNvPr>
          <p:cNvSpPr/>
          <p:nvPr/>
        </p:nvSpPr>
        <p:spPr>
          <a:xfrm>
            <a:off x="3054418" y="5877920"/>
            <a:ext cx="816249"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0.1 cm</a:t>
            </a:r>
            <a:endParaRPr lang="en-US" dirty="0"/>
          </a:p>
        </p:txBody>
      </p:sp>
      <p:sp>
        <p:nvSpPr>
          <p:cNvPr id="31" name="Rectangle 30">
            <a:extLst>
              <a:ext uri="{FF2B5EF4-FFF2-40B4-BE49-F238E27FC236}">
                <a16:creationId xmlns:a16="http://schemas.microsoft.com/office/drawing/2014/main" id="{7077673B-4FB0-4268-9872-CE327D49777F}"/>
              </a:ext>
            </a:extLst>
          </p:cNvPr>
          <p:cNvSpPr/>
          <p:nvPr/>
        </p:nvSpPr>
        <p:spPr>
          <a:xfrm>
            <a:off x="6019801" y="5891147"/>
            <a:ext cx="684803"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5 cm</a:t>
            </a:r>
            <a:endParaRPr lang="en-US" dirty="0"/>
          </a:p>
        </p:txBody>
      </p:sp>
    </p:spTree>
    <p:extLst>
      <p:ext uri="{BB962C8B-B14F-4D97-AF65-F5344CB8AC3E}">
        <p14:creationId xmlns:p14="http://schemas.microsoft.com/office/powerpoint/2010/main" val="3194967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B8246DB-FC4C-4700-8886-4E66549C36AD}"/>
              </a:ext>
            </a:extLst>
          </p:cNvPr>
          <p:cNvSpPr txBox="1"/>
          <p:nvPr/>
        </p:nvSpPr>
        <p:spPr>
          <a:xfrm>
            <a:off x="1371600" y="1"/>
            <a:ext cx="89154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solidFill>
                  <a:schemeClr val="accent1"/>
                </a:solidFill>
                <a:effectLst>
                  <a:outerShdw blurRad="38100" dist="38100" dir="2700000" algn="tl">
                    <a:srgbClr val="000000">
                      <a:alpha val="43137"/>
                    </a:srgbClr>
                  </a:outerShdw>
                </a:effectLst>
              </a:rPr>
              <a:t>Brownian motion</a:t>
            </a:r>
            <a:endParaRPr lang="en-US" sz="2400" b="1" dirty="0">
              <a:solidFill>
                <a:schemeClr val="accent1"/>
              </a:solidFill>
              <a:effectLst>
                <a:outerShdw blurRad="38100" dist="38100" dir="2700000" algn="tl">
                  <a:srgbClr val="000000">
                    <a:alpha val="43137"/>
                  </a:srgbClr>
                </a:outerShdw>
              </a:effectLst>
              <a:sym typeface="Calibri"/>
            </a:endParaRPr>
          </a:p>
        </p:txBody>
      </p:sp>
      <p:sp>
        <p:nvSpPr>
          <p:cNvPr id="2" name="Rectangle 1">
            <a:extLst>
              <a:ext uri="{FF2B5EF4-FFF2-40B4-BE49-F238E27FC236}">
                <a16:creationId xmlns:a16="http://schemas.microsoft.com/office/drawing/2014/main" id="{EB3325ED-03EC-45A2-AC01-2A768DFC27C9}"/>
              </a:ext>
            </a:extLst>
          </p:cNvPr>
          <p:cNvSpPr/>
          <p:nvPr/>
        </p:nvSpPr>
        <p:spPr>
          <a:xfrm>
            <a:off x="3124200" y="5877920"/>
            <a:ext cx="6172200" cy="369330"/>
          </a:xfrm>
          <a:prstGeom prst="rect">
            <a:avLst/>
          </a:prstGeom>
          <a:gradFill flip="none" rotWithShape="1">
            <a:gsLst>
              <a:gs pos="0">
                <a:srgbClr val="00B0F0"/>
              </a:gs>
              <a:gs pos="50000">
                <a:schemeClr val="accent4"/>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grpSp>
        <p:nvGrpSpPr>
          <p:cNvPr id="4" name="Group 3">
            <a:extLst>
              <a:ext uri="{FF2B5EF4-FFF2-40B4-BE49-F238E27FC236}">
                <a16:creationId xmlns:a16="http://schemas.microsoft.com/office/drawing/2014/main" id="{26AB5A3D-2563-4126-932D-08F220A2F201}"/>
              </a:ext>
            </a:extLst>
          </p:cNvPr>
          <p:cNvGrpSpPr/>
          <p:nvPr/>
        </p:nvGrpSpPr>
        <p:grpSpPr>
          <a:xfrm>
            <a:off x="1549402" y="2171723"/>
            <a:ext cx="4317999" cy="3995004"/>
            <a:chOff x="25400" y="2171723"/>
            <a:chExt cx="10576231" cy="3995004"/>
          </a:xfrm>
        </p:grpSpPr>
        <p:grpSp>
          <p:nvGrpSpPr>
            <p:cNvPr id="11" name="Group 10">
              <a:extLst>
                <a:ext uri="{FF2B5EF4-FFF2-40B4-BE49-F238E27FC236}">
                  <a16:creationId xmlns:a16="http://schemas.microsoft.com/office/drawing/2014/main" id="{A0337413-3B5E-4675-9056-77D31479B939}"/>
                </a:ext>
              </a:extLst>
            </p:cNvPr>
            <p:cNvGrpSpPr/>
            <p:nvPr/>
          </p:nvGrpSpPr>
          <p:grpSpPr>
            <a:xfrm>
              <a:off x="25400" y="2438400"/>
              <a:ext cx="5562600" cy="2286000"/>
              <a:chOff x="609600" y="1981200"/>
              <a:chExt cx="7010400" cy="3962399"/>
            </a:xfrm>
          </p:grpSpPr>
          <p:cxnSp>
            <p:nvCxnSpPr>
              <p:cNvPr id="12" name="Straight Connector 11">
                <a:extLst>
                  <a:ext uri="{FF2B5EF4-FFF2-40B4-BE49-F238E27FC236}">
                    <a16:creationId xmlns:a16="http://schemas.microsoft.com/office/drawing/2014/main" id="{B4CA7FD0-E3F5-415F-BFE9-8EE8EF05BEF9}"/>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4E6F9F7C-F6CF-4844-A6E1-A41FC54A28FE}"/>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C23303C-06BF-4C77-8851-382262AC68CB}"/>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C7E1E4A-98C4-4672-88D5-06390A91A709}"/>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3A94FE3B-F705-409E-97FC-AC39E9C9C91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0BA0CD90-A1B6-4E50-9486-7693E84A69A2}"/>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DB4CA658-C0B7-45E3-80D6-B6E37D5CCE6B}"/>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9EB0609A-1A99-4278-99EC-3EB68FAF087E}"/>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57D7A0A0-0C2F-42D5-9E40-E5066EED9CA8}"/>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9BC3762B-B2EB-46DC-8C43-E115A3D1340C}"/>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7C8DE04A-BD52-407B-AF5A-264498D06389}"/>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4" name="Rectangle 23">
              <a:extLst>
                <a:ext uri="{FF2B5EF4-FFF2-40B4-BE49-F238E27FC236}">
                  <a16:creationId xmlns:a16="http://schemas.microsoft.com/office/drawing/2014/main" id="{A8F22DC9-CC86-4A6F-BA40-AC7663030675}"/>
                </a:ext>
              </a:extLst>
            </p:cNvPr>
            <p:cNvSpPr/>
            <p:nvPr/>
          </p:nvSpPr>
          <p:spPr>
            <a:xfrm>
              <a:off x="5587999" y="2171723"/>
              <a:ext cx="5013632" cy="3995004"/>
            </a:xfrm>
            <a:prstGeom prst="rect">
              <a:avLst/>
            </a:prstGeom>
          </p:spPr>
          <p:txBody>
            <a:bodyPr wrap="square">
              <a:spAutoFit/>
            </a:bodyPr>
            <a:lstStyle/>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A – </a:t>
              </a:r>
              <a:r>
                <a:rPr lang="en-US"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B – </a:t>
              </a:r>
              <a:r>
                <a:rPr lang="en-US" dirty="0">
                  <a:solidFill>
                    <a:srgbClr val="C00000"/>
                  </a:solidFill>
                  <a:latin typeface="Bahnschrift" panose="020B0502040204020203" pitchFamily="34" charset="0"/>
                  <a:ea typeface="Calibri" panose="020F0502020204030204" pitchFamily="34" charset="0"/>
                  <a:cs typeface="Courier New" panose="02070309020205020404" pitchFamily="49" charset="0"/>
                </a:rPr>
                <a:t>9 cm</a:t>
              </a:r>
            </a:p>
            <a:p>
              <a:pPr lvl="1">
                <a:lnSpc>
                  <a:spcPct val="107000"/>
                </a:lnSpc>
              </a:pPr>
              <a:endParaRPr lang="en-US" sz="20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endParaRPr lang="en-US" sz="20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C – </a:t>
              </a:r>
              <a:r>
                <a:rPr lang="en-US"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D – </a:t>
              </a:r>
              <a:r>
                <a:rPr lang="en-US"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5 cm</a:t>
              </a:r>
              <a:endParaRPr lang="en-US"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3CC4D0F7-32B0-4E35-A078-99480D29FB5F}"/>
                </a:ext>
              </a:extLst>
            </p:cNvPr>
            <p:cNvSpPr/>
            <p:nvPr/>
          </p:nvSpPr>
          <p:spPr>
            <a:xfrm>
              <a:off x="4257814" y="2263693"/>
              <a:ext cx="1330184" cy="307775"/>
            </a:xfrm>
            <a:prstGeom prst="rect">
              <a:avLst/>
            </a:prstGeom>
            <a:gradFill flip="none" rotWithShape="1">
              <a:gsLst>
                <a:gs pos="13000">
                  <a:srgbClr val="E81A4D"/>
                </a:gs>
                <a:gs pos="32000">
                  <a:srgbClr val="D00000"/>
                </a:gs>
                <a:gs pos="50000">
                  <a:srgbClr val="FF3399"/>
                </a:gs>
                <a:gs pos="64000">
                  <a:srgbClr val="C00000"/>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25" name="Rectangle 24">
              <a:extLst>
                <a:ext uri="{FF2B5EF4-FFF2-40B4-BE49-F238E27FC236}">
                  <a16:creationId xmlns:a16="http://schemas.microsoft.com/office/drawing/2014/main" id="{DF20B4C2-57BA-43E8-BB8F-76D443EDF2D5}"/>
                </a:ext>
              </a:extLst>
            </p:cNvPr>
            <p:cNvSpPr/>
            <p:nvPr/>
          </p:nvSpPr>
          <p:spPr>
            <a:xfrm>
              <a:off x="4257814" y="3109920"/>
              <a:ext cx="1330184" cy="307775"/>
            </a:xfrm>
            <a:prstGeom prst="rect">
              <a:avLst/>
            </a:prstGeom>
            <a:gradFill flip="none" rotWithShape="1">
              <a:gsLst>
                <a:gs pos="9000">
                  <a:srgbClr val="FF0000"/>
                </a:gs>
                <a:gs pos="62000">
                  <a:srgbClr val="C00000"/>
                </a:gs>
                <a:gs pos="50000">
                  <a:srgbClr val="FF3399"/>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26" name="Rectangle 25">
              <a:extLst>
                <a:ext uri="{FF2B5EF4-FFF2-40B4-BE49-F238E27FC236}">
                  <a16:creationId xmlns:a16="http://schemas.microsoft.com/office/drawing/2014/main" id="{631DF58B-2230-4C1A-B60F-4702A62A3A1B}"/>
                </a:ext>
              </a:extLst>
            </p:cNvPr>
            <p:cNvSpPr/>
            <p:nvPr/>
          </p:nvSpPr>
          <p:spPr>
            <a:xfrm rot="10800000">
              <a:off x="2833297" y="2701475"/>
              <a:ext cx="1330184" cy="307775"/>
            </a:xfrm>
            <a:prstGeom prst="rect">
              <a:avLst/>
            </a:prstGeom>
            <a:gradFill flip="none" rotWithShape="1">
              <a:gsLst>
                <a:gs pos="9000">
                  <a:srgbClr val="FF0000"/>
                </a:gs>
                <a:gs pos="62000">
                  <a:srgbClr val="C00000"/>
                </a:gs>
                <a:gs pos="50000">
                  <a:srgbClr val="FF3399"/>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27" name="Rectangle 26">
              <a:extLst>
                <a:ext uri="{FF2B5EF4-FFF2-40B4-BE49-F238E27FC236}">
                  <a16:creationId xmlns:a16="http://schemas.microsoft.com/office/drawing/2014/main" id="{D2A5DA15-1812-400D-8AC1-5953276D79DA}"/>
                </a:ext>
              </a:extLst>
            </p:cNvPr>
            <p:cNvSpPr/>
            <p:nvPr/>
          </p:nvSpPr>
          <p:spPr>
            <a:xfrm>
              <a:off x="1407577" y="4576373"/>
              <a:ext cx="4111486" cy="307775"/>
            </a:xfrm>
            <a:prstGeom prst="rect">
              <a:avLst/>
            </a:prstGeom>
            <a:gradFill flip="none" rotWithShape="1">
              <a:gsLst>
                <a:gs pos="0">
                  <a:srgbClr val="FF0000"/>
                </a:gs>
                <a:gs pos="25000">
                  <a:schemeClr val="accent4"/>
                </a:gs>
                <a:gs pos="61000">
                  <a:schemeClr val="accent4"/>
                </a:gs>
                <a:gs pos="81000">
                  <a:srgbClr val="FF3399"/>
                </a:gs>
                <a:gs pos="40000">
                  <a:schemeClr val="accent1"/>
                </a:gs>
                <a:gs pos="100000">
                  <a:schemeClr val="accent4"/>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28" name="Rectangle 27">
              <a:extLst>
                <a:ext uri="{FF2B5EF4-FFF2-40B4-BE49-F238E27FC236}">
                  <a16:creationId xmlns:a16="http://schemas.microsoft.com/office/drawing/2014/main" id="{5FEC4E5F-6546-4B3B-B87C-80FC99F45425}"/>
                </a:ext>
              </a:extLst>
            </p:cNvPr>
            <p:cNvSpPr/>
            <p:nvPr/>
          </p:nvSpPr>
          <p:spPr>
            <a:xfrm rot="10800000">
              <a:off x="2867162" y="3979598"/>
              <a:ext cx="2714417" cy="307775"/>
            </a:xfrm>
            <a:prstGeom prst="rect">
              <a:avLst/>
            </a:prstGeom>
            <a:gradFill flip="none" rotWithShape="1">
              <a:gsLst>
                <a:gs pos="9000">
                  <a:srgbClr val="FF0000"/>
                </a:gs>
                <a:gs pos="60000">
                  <a:srgbClr val="FF3399"/>
                </a:gs>
                <a:gs pos="88000">
                  <a:srgbClr val="E01A4D"/>
                </a:gs>
                <a:gs pos="81000">
                  <a:srgbClr val="FF3399"/>
                </a:gs>
                <a:gs pos="40000">
                  <a:srgbClr val="C0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29" name="Rectangle 28">
              <a:extLst>
                <a:ext uri="{FF2B5EF4-FFF2-40B4-BE49-F238E27FC236}">
                  <a16:creationId xmlns:a16="http://schemas.microsoft.com/office/drawing/2014/main" id="{E035DB3F-D081-41A2-8611-760A504A3EE4}"/>
                </a:ext>
              </a:extLst>
            </p:cNvPr>
            <p:cNvSpPr/>
            <p:nvPr/>
          </p:nvSpPr>
          <p:spPr>
            <a:xfrm>
              <a:off x="1431170" y="3339589"/>
              <a:ext cx="1330184" cy="307775"/>
            </a:xfrm>
            <a:prstGeom prst="rect">
              <a:avLst/>
            </a:prstGeom>
            <a:gradFill flip="none" rotWithShape="1">
              <a:gsLst>
                <a:gs pos="13000">
                  <a:srgbClr val="E81A4D"/>
                </a:gs>
                <a:gs pos="32000">
                  <a:srgbClr val="D00000"/>
                </a:gs>
                <a:gs pos="50000">
                  <a:srgbClr val="FF3399"/>
                </a:gs>
                <a:gs pos="64000">
                  <a:srgbClr val="C00000"/>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grpSp>
      <p:sp>
        <p:nvSpPr>
          <p:cNvPr id="3" name="Rectangle 2">
            <a:extLst>
              <a:ext uri="{FF2B5EF4-FFF2-40B4-BE49-F238E27FC236}">
                <a16:creationId xmlns:a16="http://schemas.microsoft.com/office/drawing/2014/main" id="{21B93084-A817-4CCE-BD16-07E99422464D}"/>
              </a:ext>
            </a:extLst>
          </p:cNvPr>
          <p:cNvSpPr/>
          <p:nvPr/>
        </p:nvSpPr>
        <p:spPr>
          <a:xfrm>
            <a:off x="8555493" y="5847718"/>
            <a:ext cx="763351"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10 cm</a:t>
            </a:r>
            <a:endParaRPr lang="en-US" dirty="0"/>
          </a:p>
        </p:txBody>
      </p:sp>
      <p:sp>
        <p:nvSpPr>
          <p:cNvPr id="30" name="Rectangle 29">
            <a:extLst>
              <a:ext uri="{FF2B5EF4-FFF2-40B4-BE49-F238E27FC236}">
                <a16:creationId xmlns:a16="http://schemas.microsoft.com/office/drawing/2014/main" id="{06ED3658-7632-444D-AF9D-A26C555E678D}"/>
              </a:ext>
            </a:extLst>
          </p:cNvPr>
          <p:cNvSpPr/>
          <p:nvPr/>
        </p:nvSpPr>
        <p:spPr>
          <a:xfrm>
            <a:off x="3054418" y="5877920"/>
            <a:ext cx="816249"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0.1 cm</a:t>
            </a:r>
            <a:endParaRPr lang="en-US" dirty="0"/>
          </a:p>
        </p:txBody>
      </p:sp>
      <p:sp>
        <p:nvSpPr>
          <p:cNvPr id="31" name="Rectangle 30">
            <a:extLst>
              <a:ext uri="{FF2B5EF4-FFF2-40B4-BE49-F238E27FC236}">
                <a16:creationId xmlns:a16="http://schemas.microsoft.com/office/drawing/2014/main" id="{7077673B-4FB0-4268-9872-CE327D49777F}"/>
              </a:ext>
            </a:extLst>
          </p:cNvPr>
          <p:cNvSpPr/>
          <p:nvPr/>
        </p:nvSpPr>
        <p:spPr>
          <a:xfrm>
            <a:off x="6019801" y="5891147"/>
            <a:ext cx="684803" cy="369332"/>
          </a:xfrm>
          <a:prstGeom prst="rect">
            <a:avLst/>
          </a:prstGeom>
        </p:spPr>
        <p:txBody>
          <a:bodyPr wrap="none">
            <a:spAutoFit/>
          </a:bodyPr>
          <a:lstStyle/>
          <a:p>
            <a:r>
              <a:rPr lang="en-US" dirty="0">
                <a:latin typeface="Bahnschrift" panose="020B0502040204020203" pitchFamily="34" charset="0"/>
                <a:ea typeface="Calibri" panose="020F0502020204030204" pitchFamily="34" charset="0"/>
                <a:cs typeface="Courier New" panose="02070309020205020404" pitchFamily="49" charset="0"/>
              </a:rPr>
              <a:t>5 cm</a:t>
            </a:r>
            <a:endParaRPr lang="en-US" dirty="0"/>
          </a:p>
        </p:txBody>
      </p:sp>
      <p:sp>
        <p:nvSpPr>
          <p:cNvPr id="32" name="TextBox 31">
            <a:extLst>
              <a:ext uri="{FF2B5EF4-FFF2-40B4-BE49-F238E27FC236}">
                <a16:creationId xmlns:a16="http://schemas.microsoft.com/office/drawing/2014/main" id="{70482EB5-B00D-432F-BFFE-57843E1B8FE0}"/>
              </a:ext>
            </a:extLst>
          </p:cNvPr>
          <p:cNvSpPr txBox="1"/>
          <p:nvPr/>
        </p:nvSpPr>
        <p:spPr>
          <a:xfrm>
            <a:off x="3124201" y="664574"/>
            <a:ext cx="630333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b="1" dirty="0">
                <a:effectLst>
                  <a:outerShdw blurRad="38100" dist="38100" dir="2700000" algn="tl">
                    <a:srgbClr val="000000">
                      <a:alpha val="43137"/>
                    </a:srgbClr>
                  </a:outerShdw>
                </a:effectLst>
              </a:rPr>
              <a:t>Simulated 1000 times &amp; then averaged</a:t>
            </a:r>
            <a:endParaRPr lang="en-US" sz="2400" b="1" dirty="0">
              <a:effectLst>
                <a:outerShdw blurRad="38100" dist="38100" dir="2700000" algn="tl">
                  <a:srgbClr val="000000">
                    <a:alpha val="43137"/>
                  </a:srgbClr>
                </a:outerShdw>
              </a:effectLst>
              <a:sym typeface="Calibri"/>
            </a:endParaRPr>
          </a:p>
        </p:txBody>
      </p:sp>
      <p:grpSp>
        <p:nvGrpSpPr>
          <p:cNvPr id="33" name="Group 32">
            <a:extLst>
              <a:ext uri="{FF2B5EF4-FFF2-40B4-BE49-F238E27FC236}">
                <a16:creationId xmlns:a16="http://schemas.microsoft.com/office/drawing/2014/main" id="{3B0C7975-68B5-4830-BA68-9F7AFA34637A}"/>
              </a:ext>
            </a:extLst>
          </p:cNvPr>
          <p:cNvGrpSpPr/>
          <p:nvPr/>
        </p:nvGrpSpPr>
        <p:grpSpPr>
          <a:xfrm>
            <a:off x="5892086" y="2171723"/>
            <a:ext cx="4317999" cy="3995004"/>
            <a:chOff x="25400" y="2171723"/>
            <a:chExt cx="10576231" cy="3995004"/>
          </a:xfrm>
        </p:grpSpPr>
        <p:grpSp>
          <p:nvGrpSpPr>
            <p:cNvPr id="34" name="Group 33">
              <a:extLst>
                <a:ext uri="{FF2B5EF4-FFF2-40B4-BE49-F238E27FC236}">
                  <a16:creationId xmlns:a16="http://schemas.microsoft.com/office/drawing/2014/main" id="{38A863D5-051A-44B9-8541-6CE41FB27617}"/>
                </a:ext>
              </a:extLst>
            </p:cNvPr>
            <p:cNvGrpSpPr/>
            <p:nvPr/>
          </p:nvGrpSpPr>
          <p:grpSpPr>
            <a:xfrm>
              <a:off x="25400" y="2438400"/>
              <a:ext cx="5562600" cy="2286000"/>
              <a:chOff x="609600" y="1981200"/>
              <a:chExt cx="7010400" cy="3962399"/>
            </a:xfrm>
          </p:grpSpPr>
          <p:cxnSp>
            <p:nvCxnSpPr>
              <p:cNvPr id="42" name="Straight Connector 41">
                <a:extLst>
                  <a:ext uri="{FF2B5EF4-FFF2-40B4-BE49-F238E27FC236}">
                    <a16:creationId xmlns:a16="http://schemas.microsoft.com/office/drawing/2014/main" id="{95627D6F-6E7B-4A56-A3E6-399DA59F138E}"/>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84BE93FD-D436-47A6-99CC-6C29CF3B9F71}"/>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052B66BF-B0D8-4304-8B74-E6A4724C418C}"/>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C6DA7CEA-6EEB-45DC-A6E1-F466A995733F}"/>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E6DF69B0-02E9-4092-B5A8-B6150EC167D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18EC43E3-CF20-49BC-9ADC-D3A92E281383}"/>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22B9FB06-0D0C-47A8-8250-03746A1083BF}"/>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F36AC421-DE5E-4D4B-8FF5-C491F3220A8F}"/>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0" name="Straight Connector 49">
                <a:extLst>
                  <a:ext uri="{FF2B5EF4-FFF2-40B4-BE49-F238E27FC236}">
                    <a16:creationId xmlns:a16="http://schemas.microsoft.com/office/drawing/2014/main" id="{17628F44-2E2E-48A9-96BD-187A8EB44BED}"/>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3C2D60F9-4F81-4FBF-8451-3AADB065CBDE}"/>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D372C338-BCC2-430C-AF94-5CD6C719D70A}"/>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35" name="Rectangle 34">
              <a:extLst>
                <a:ext uri="{FF2B5EF4-FFF2-40B4-BE49-F238E27FC236}">
                  <a16:creationId xmlns:a16="http://schemas.microsoft.com/office/drawing/2014/main" id="{35BB52D2-3B66-4946-A987-C39D36210872}"/>
                </a:ext>
              </a:extLst>
            </p:cNvPr>
            <p:cNvSpPr/>
            <p:nvPr/>
          </p:nvSpPr>
          <p:spPr>
            <a:xfrm>
              <a:off x="5587999" y="2171723"/>
              <a:ext cx="5013632" cy="3995004"/>
            </a:xfrm>
            <a:prstGeom prst="rect">
              <a:avLst/>
            </a:prstGeom>
          </p:spPr>
          <p:txBody>
            <a:bodyPr wrap="square">
              <a:spAutoFit/>
            </a:bodyPr>
            <a:lstStyle/>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A – </a:t>
              </a:r>
              <a:r>
                <a:rPr lang="en-US"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B – </a:t>
              </a:r>
              <a:r>
                <a:rPr lang="en-US" dirty="0">
                  <a:solidFill>
                    <a:srgbClr val="C00000"/>
                  </a:solidFill>
                  <a:latin typeface="Bahnschrift" panose="020B0502040204020203" pitchFamily="34" charset="0"/>
                  <a:ea typeface="Calibri" panose="020F0502020204030204" pitchFamily="34" charset="0"/>
                  <a:cs typeface="Courier New" panose="02070309020205020404" pitchFamily="49" charset="0"/>
                </a:rPr>
                <a:t>9 cm</a:t>
              </a:r>
            </a:p>
            <a:p>
              <a:pPr lvl="1">
                <a:lnSpc>
                  <a:spcPct val="107000"/>
                </a:lnSpc>
              </a:pPr>
              <a:endParaRPr lang="en-US" sz="20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endParaRPr lang="en-US" sz="20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C – </a:t>
              </a:r>
              <a:r>
                <a:rPr lang="en-US" dirty="0">
                  <a:solidFill>
                    <a:srgbClr val="FF0000"/>
                  </a:solidFill>
                  <a:latin typeface="Bahnschrift" panose="020B0502040204020203" pitchFamily="34" charset="0"/>
                  <a:ea typeface="Calibri" panose="020F0502020204030204" pitchFamily="34" charset="0"/>
                  <a:cs typeface="Courier New" panose="02070309020205020404" pitchFamily="49" charset="0"/>
                </a:rPr>
                <a:t>10 cm</a:t>
              </a:r>
            </a:p>
            <a:p>
              <a:pPr lvl="1">
                <a:lnSpc>
                  <a:spcPct val="107000"/>
                </a:lnSpc>
              </a:pPr>
              <a:endParaRPr lang="en-US"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dirty="0">
                  <a:latin typeface="Bahnschrift" panose="020B0502040204020203" pitchFamily="34" charset="0"/>
                  <a:ea typeface="Calibri" panose="020F0502020204030204" pitchFamily="34" charset="0"/>
                  <a:cs typeface="Courier New" panose="02070309020205020404" pitchFamily="49" charset="0"/>
                </a:rPr>
                <a:t>Species D – </a:t>
              </a:r>
              <a:r>
                <a:rPr lang="en-US" dirty="0">
                  <a:solidFill>
                    <a:schemeClr val="accent4"/>
                  </a:solidFill>
                  <a:latin typeface="Bahnschrift" panose="020B0502040204020203" pitchFamily="34" charset="0"/>
                  <a:ea typeface="Calibri" panose="020F0502020204030204" pitchFamily="34" charset="0"/>
                  <a:cs typeface="Courier New" panose="02070309020205020404" pitchFamily="49" charset="0"/>
                </a:rPr>
                <a:t>5 cm</a:t>
              </a:r>
              <a:endParaRPr lang="en-US"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6" name="Rectangle 35">
              <a:extLst>
                <a:ext uri="{FF2B5EF4-FFF2-40B4-BE49-F238E27FC236}">
                  <a16:creationId xmlns:a16="http://schemas.microsoft.com/office/drawing/2014/main" id="{EC279DC2-D965-4CCA-ADDC-76748EC4E67C}"/>
                </a:ext>
              </a:extLst>
            </p:cNvPr>
            <p:cNvSpPr/>
            <p:nvPr/>
          </p:nvSpPr>
          <p:spPr>
            <a:xfrm>
              <a:off x="4257814" y="2263693"/>
              <a:ext cx="1330184" cy="307775"/>
            </a:xfrm>
            <a:prstGeom prst="rect">
              <a:avLst/>
            </a:prstGeom>
            <a:gradFill flip="none" rotWithShape="1">
              <a:gsLst>
                <a:gs pos="0">
                  <a:srgbClr val="E81A4D"/>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37" name="Rectangle 36">
              <a:extLst>
                <a:ext uri="{FF2B5EF4-FFF2-40B4-BE49-F238E27FC236}">
                  <a16:creationId xmlns:a16="http://schemas.microsoft.com/office/drawing/2014/main" id="{4833507A-AB9D-41D2-97E3-10CBDB2F6E17}"/>
                </a:ext>
              </a:extLst>
            </p:cNvPr>
            <p:cNvSpPr/>
            <p:nvPr/>
          </p:nvSpPr>
          <p:spPr>
            <a:xfrm>
              <a:off x="4257814" y="3109920"/>
              <a:ext cx="1330184" cy="307775"/>
            </a:xfrm>
            <a:prstGeom prst="rect">
              <a:avLst/>
            </a:prstGeom>
            <a:gradFill flip="none" rotWithShape="1">
              <a:gsLst>
                <a:gs pos="9000">
                  <a:srgbClr val="FF0000"/>
                </a:gs>
                <a:gs pos="95000">
                  <a:srgbClr val="C0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39" name="Rectangle 38">
              <a:extLst>
                <a:ext uri="{FF2B5EF4-FFF2-40B4-BE49-F238E27FC236}">
                  <a16:creationId xmlns:a16="http://schemas.microsoft.com/office/drawing/2014/main" id="{97CD72E2-1C69-4285-AEA4-80A00D167374}"/>
                </a:ext>
              </a:extLst>
            </p:cNvPr>
            <p:cNvSpPr/>
            <p:nvPr/>
          </p:nvSpPr>
          <p:spPr>
            <a:xfrm>
              <a:off x="1407577" y="4576373"/>
              <a:ext cx="4111486" cy="307775"/>
            </a:xfrm>
            <a:prstGeom prst="rect">
              <a:avLst/>
            </a:prstGeom>
            <a:gradFill flip="none" rotWithShape="1">
              <a:gsLst>
                <a:gs pos="0">
                  <a:srgbClr val="FF3399"/>
                </a:gs>
                <a:gs pos="100000">
                  <a:schemeClr val="accent4"/>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41" name="Rectangle 40">
              <a:extLst>
                <a:ext uri="{FF2B5EF4-FFF2-40B4-BE49-F238E27FC236}">
                  <a16:creationId xmlns:a16="http://schemas.microsoft.com/office/drawing/2014/main" id="{A374FCC5-3076-42EA-B9BB-A9F98C30C7CD}"/>
                </a:ext>
              </a:extLst>
            </p:cNvPr>
            <p:cNvSpPr/>
            <p:nvPr/>
          </p:nvSpPr>
          <p:spPr>
            <a:xfrm>
              <a:off x="1431170" y="3339589"/>
              <a:ext cx="1330184" cy="307775"/>
            </a:xfrm>
            <a:prstGeom prst="rect">
              <a:avLst/>
            </a:prstGeom>
            <a:gradFill flip="none" rotWithShape="1">
              <a:gsLst>
                <a:gs pos="0">
                  <a:srgbClr val="FF3399"/>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grpSp>
      <p:sp>
        <p:nvSpPr>
          <p:cNvPr id="53" name="Rectangle 52">
            <a:extLst>
              <a:ext uri="{FF2B5EF4-FFF2-40B4-BE49-F238E27FC236}">
                <a16:creationId xmlns:a16="http://schemas.microsoft.com/office/drawing/2014/main" id="{688BA825-55B4-42B5-A401-C5AA5AA0274E}"/>
              </a:ext>
            </a:extLst>
          </p:cNvPr>
          <p:cNvSpPr/>
          <p:nvPr/>
        </p:nvSpPr>
        <p:spPr>
          <a:xfrm>
            <a:off x="7018754" y="2674308"/>
            <a:ext cx="543079" cy="307775"/>
          </a:xfrm>
          <a:prstGeom prst="rect">
            <a:avLst/>
          </a:prstGeom>
          <a:gradFill flip="none" rotWithShape="1">
            <a:gsLst>
              <a:gs pos="0">
                <a:srgbClr val="E81A4D"/>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54" name="Rectangle 53">
            <a:extLst>
              <a:ext uri="{FF2B5EF4-FFF2-40B4-BE49-F238E27FC236}">
                <a16:creationId xmlns:a16="http://schemas.microsoft.com/office/drawing/2014/main" id="{1673F07C-1440-4C0B-8F2C-6E1EF62BFC52}"/>
              </a:ext>
            </a:extLst>
          </p:cNvPr>
          <p:cNvSpPr/>
          <p:nvPr/>
        </p:nvSpPr>
        <p:spPr>
          <a:xfrm>
            <a:off x="7086606" y="3920775"/>
            <a:ext cx="1080002" cy="307775"/>
          </a:xfrm>
          <a:prstGeom prst="rect">
            <a:avLst/>
          </a:prstGeom>
          <a:gradFill flip="none" rotWithShape="1">
            <a:gsLst>
              <a:gs pos="0">
                <a:srgbClr val="E81A4D"/>
              </a:gs>
              <a:gs pos="100000">
                <a:srgbClr val="FF0000"/>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55" name="Rectangle 54">
            <a:extLst>
              <a:ext uri="{FF2B5EF4-FFF2-40B4-BE49-F238E27FC236}">
                <a16:creationId xmlns:a16="http://schemas.microsoft.com/office/drawing/2014/main" id="{54AC1279-748C-405F-8020-93E7FB4AC737}"/>
              </a:ext>
            </a:extLst>
          </p:cNvPr>
          <p:cNvSpPr/>
          <p:nvPr/>
        </p:nvSpPr>
        <p:spPr>
          <a:xfrm>
            <a:off x="5891816" y="3955051"/>
            <a:ext cx="543079" cy="307775"/>
          </a:xfrm>
          <a:prstGeom prst="rect">
            <a:avLst/>
          </a:prstGeom>
          <a:gradFill flip="none" rotWithShape="1">
            <a:gsLst>
              <a:gs pos="0">
                <a:srgbClr val="FF3399"/>
              </a:gs>
              <a:gs pos="100000">
                <a:srgbClr val="FF3399"/>
              </a:gs>
            </a:gsLst>
            <a:lin ang="0" scaled="1"/>
            <a:tileRect/>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sz="1400">
              <a:solidFill>
                <a:srgbClr val="000000"/>
              </a:solidFill>
              <a:latin typeface="+mj-lt"/>
              <a:ea typeface="+mj-ea"/>
              <a:cs typeface="+mj-cs"/>
              <a:sym typeface="Calibri"/>
            </a:endParaRPr>
          </a:p>
        </p:txBody>
      </p:sp>
      <p:sp>
        <p:nvSpPr>
          <p:cNvPr id="6" name="Rectangle 5">
            <a:extLst>
              <a:ext uri="{FF2B5EF4-FFF2-40B4-BE49-F238E27FC236}">
                <a16:creationId xmlns:a16="http://schemas.microsoft.com/office/drawing/2014/main" id="{89457571-0EDF-46FA-8B7E-6815FE0C9037}"/>
              </a:ext>
            </a:extLst>
          </p:cNvPr>
          <p:cNvSpPr/>
          <p:nvPr/>
        </p:nvSpPr>
        <p:spPr>
          <a:xfrm>
            <a:off x="5652476" y="3354932"/>
            <a:ext cx="790601" cy="646331"/>
          </a:xfrm>
          <a:prstGeom prst="rect">
            <a:avLst/>
          </a:prstGeom>
        </p:spPr>
        <p:txBody>
          <a:bodyPr wrap="none">
            <a:spAutoFit/>
          </a:bodyPr>
          <a:lstStyle/>
          <a:p>
            <a:r>
              <a:rPr lang="en-US" dirty="0">
                <a:latin typeface="Bahnschrift" panose="020B0502040204020203" pitchFamily="34" charset="0"/>
                <a:cs typeface="Courier New" panose="02070309020205020404" pitchFamily="49" charset="0"/>
              </a:rPr>
              <a:t>7.5cm</a:t>
            </a:r>
          </a:p>
          <a:p>
            <a:r>
              <a:rPr lang="en-US" dirty="0">
                <a:latin typeface="Bahnschrift" panose="020B0502040204020203" pitchFamily="34" charset="0"/>
                <a:cs typeface="Courier New" panose="02070309020205020404" pitchFamily="49" charset="0"/>
              </a:rPr>
              <a:t>      </a:t>
            </a:r>
            <a:endParaRPr lang="en-US" dirty="0"/>
          </a:p>
        </p:txBody>
      </p:sp>
      <p:cxnSp>
        <p:nvCxnSpPr>
          <p:cNvPr id="8" name="Straight Arrow Connector 7">
            <a:extLst>
              <a:ext uri="{FF2B5EF4-FFF2-40B4-BE49-F238E27FC236}">
                <a16:creationId xmlns:a16="http://schemas.microsoft.com/office/drawing/2014/main" id="{7A6878E5-D2D0-4038-B872-BA5E5BA909BB}"/>
              </a:ext>
            </a:extLst>
          </p:cNvPr>
          <p:cNvCxnSpPr/>
          <p:nvPr/>
        </p:nvCxnSpPr>
        <p:spPr>
          <a:xfrm>
            <a:off x="6047775" y="3678097"/>
            <a:ext cx="0" cy="396565"/>
          </a:xfrm>
          <a:prstGeom prst="straightConnector1">
            <a:avLst/>
          </a:prstGeom>
          <a:noFill/>
          <a:ln w="571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AC175793-A17E-4D88-BC99-FCD8EFEF3FCB}"/>
              </a:ext>
            </a:extLst>
          </p:cNvPr>
          <p:cNvCxnSpPr>
            <a:cxnSpLocks/>
          </p:cNvCxnSpPr>
          <p:nvPr/>
        </p:nvCxnSpPr>
        <p:spPr>
          <a:xfrm flipV="1">
            <a:off x="4028852" y="1520015"/>
            <a:ext cx="1228948" cy="518991"/>
          </a:xfrm>
          <a:prstGeom prst="straightConnector1">
            <a:avLst/>
          </a:prstGeom>
          <a:noFill/>
          <a:ln w="571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2CD5406E-F1A2-4644-86DF-9BB33DC82FA2}"/>
              </a:ext>
            </a:extLst>
          </p:cNvPr>
          <p:cNvCxnSpPr>
            <a:cxnSpLocks/>
          </p:cNvCxnSpPr>
          <p:nvPr/>
        </p:nvCxnSpPr>
        <p:spPr>
          <a:xfrm>
            <a:off x="7311500" y="1585022"/>
            <a:ext cx="689500" cy="465095"/>
          </a:xfrm>
          <a:prstGeom prst="straightConnector1">
            <a:avLst/>
          </a:prstGeom>
          <a:noFill/>
          <a:ln w="571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10972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2B39E0-239D-4F88-90BF-C698E4CEAC18}"/>
              </a:ext>
            </a:extLst>
          </p:cNvPr>
          <p:cNvSpPr txBox="1"/>
          <p:nvPr/>
        </p:nvSpPr>
        <p:spPr>
          <a:xfrm>
            <a:off x="1530580" y="25401"/>
            <a:ext cx="8985020"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2800" dirty="0">
                <a:solidFill>
                  <a:srgbClr val="FF0000"/>
                </a:solidFill>
                <a:latin typeface="+mj-lt"/>
                <a:ea typeface="+mj-ea"/>
                <a:cs typeface="+mj-cs"/>
                <a:sym typeface="Calibri"/>
              </a:rPr>
              <a:t>Given the phylogenetic relationships between the species, which of the following are possible phylogenetic relationships between genes in these species?</a:t>
            </a:r>
            <a:endParaRPr lang="en-US" sz="2800" b="1" dirty="0">
              <a:solidFill>
                <a:srgbClr val="FF0000"/>
              </a:solidFill>
              <a:latin typeface="+mj-lt"/>
              <a:ea typeface="+mj-ea"/>
              <a:cs typeface="+mj-cs"/>
              <a:sym typeface="Calibri"/>
            </a:endParaRPr>
          </a:p>
        </p:txBody>
      </p:sp>
      <p:grpSp>
        <p:nvGrpSpPr>
          <p:cNvPr id="26" name="Group 25">
            <a:extLst>
              <a:ext uri="{FF2B5EF4-FFF2-40B4-BE49-F238E27FC236}">
                <a16:creationId xmlns:a16="http://schemas.microsoft.com/office/drawing/2014/main" id="{47AC9273-07CE-4221-BC5B-3464F45D400B}"/>
              </a:ext>
            </a:extLst>
          </p:cNvPr>
          <p:cNvGrpSpPr/>
          <p:nvPr/>
        </p:nvGrpSpPr>
        <p:grpSpPr>
          <a:xfrm>
            <a:off x="2454392" y="1410393"/>
            <a:ext cx="8637046" cy="1651799"/>
            <a:chOff x="25400" y="2171723"/>
            <a:chExt cx="8164126" cy="2901083"/>
          </a:xfrm>
        </p:grpSpPr>
        <p:grpSp>
          <p:nvGrpSpPr>
            <p:cNvPr id="13" name="Group 12">
              <a:extLst>
                <a:ext uri="{FF2B5EF4-FFF2-40B4-BE49-F238E27FC236}">
                  <a16:creationId xmlns:a16="http://schemas.microsoft.com/office/drawing/2014/main" id="{1DF560A9-4E8D-4A6A-A32E-D5633F8BB90E}"/>
                </a:ext>
              </a:extLst>
            </p:cNvPr>
            <p:cNvGrpSpPr/>
            <p:nvPr/>
          </p:nvGrpSpPr>
          <p:grpSpPr>
            <a:xfrm>
              <a:off x="25400" y="2438400"/>
              <a:ext cx="5562600" cy="2286000"/>
              <a:chOff x="609600" y="1981200"/>
              <a:chExt cx="7010400" cy="3962399"/>
            </a:xfrm>
          </p:grpSpPr>
          <p:cxnSp>
            <p:nvCxnSpPr>
              <p:cNvPr id="14" name="Straight Connector 13">
                <a:extLst>
                  <a:ext uri="{FF2B5EF4-FFF2-40B4-BE49-F238E27FC236}">
                    <a16:creationId xmlns:a16="http://schemas.microsoft.com/office/drawing/2014/main" id="{01CC6135-EBFB-4891-946E-06DBFDDCCC16}"/>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54056DEE-323E-4261-9E25-7E2D737D2D74}"/>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9A14B036-2F7C-493D-A3A7-B5791A95C841}"/>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4538C84F-0128-495A-8506-9778B176F201}"/>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B49A4CFF-4955-4443-9066-252E5D0A4E3C}"/>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0A37D8F4-239F-4716-936A-FBD8BCD6C7F7}"/>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1F2DA15B-C117-4A21-B62A-5E9754CFE82A}"/>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8064DBC-D976-4D2B-8D72-F2FAE4153ADB}"/>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0C786A48-95E5-469F-99D2-A90392D96DB3}"/>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06CA2D73-5248-4E34-8B83-0681D150CEEC}"/>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50EA132D-792F-4551-8FBA-DFA7AE22DD5D}"/>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5" name="Rectangle 24">
              <a:extLst>
                <a:ext uri="{FF2B5EF4-FFF2-40B4-BE49-F238E27FC236}">
                  <a16:creationId xmlns:a16="http://schemas.microsoft.com/office/drawing/2014/main" id="{67D771F6-6D56-4FC2-8953-3476F1B7A43E}"/>
                </a:ext>
              </a:extLst>
            </p:cNvPr>
            <p:cNvSpPr/>
            <p:nvPr/>
          </p:nvSpPr>
          <p:spPr>
            <a:xfrm>
              <a:off x="5587999" y="2171723"/>
              <a:ext cx="2601527" cy="2901083"/>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A </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B</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C</a:t>
              </a:r>
              <a:endPar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Species D</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7" name="Group 26">
            <a:extLst>
              <a:ext uri="{FF2B5EF4-FFF2-40B4-BE49-F238E27FC236}">
                <a16:creationId xmlns:a16="http://schemas.microsoft.com/office/drawing/2014/main" id="{45C33527-5949-4C2B-9AC9-E56CEC77BB1A}"/>
              </a:ext>
            </a:extLst>
          </p:cNvPr>
          <p:cNvGrpSpPr/>
          <p:nvPr/>
        </p:nvGrpSpPr>
        <p:grpSpPr>
          <a:xfrm>
            <a:off x="2106787" y="3352533"/>
            <a:ext cx="2666998" cy="2046971"/>
            <a:chOff x="25400" y="2171723"/>
            <a:chExt cx="15613045" cy="3595130"/>
          </a:xfrm>
        </p:grpSpPr>
        <p:grpSp>
          <p:nvGrpSpPr>
            <p:cNvPr id="28" name="Group 27">
              <a:extLst>
                <a:ext uri="{FF2B5EF4-FFF2-40B4-BE49-F238E27FC236}">
                  <a16:creationId xmlns:a16="http://schemas.microsoft.com/office/drawing/2014/main" id="{EEDBFDD4-F040-42DC-95ED-CE604BE7C44A}"/>
                </a:ext>
              </a:extLst>
            </p:cNvPr>
            <p:cNvGrpSpPr/>
            <p:nvPr/>
          </p:nvGrpSpPr>
          <p:grpSpPr>
            <a:xfrm>
              <a:off x="25400" y="2438400"/>
              <a:ext cx="5562600" cy="2286000"/>
              <a:chOff x="609600" y="1981200"/>
              <a:chExt cx="7010400" cy="3962399"/>
            </a:xfrm>
          </p:grpSpPr>
          <p:cxnSp>
            <p:nvCxnSpPr>
              <p:cNvPr id="30" name="Straight Connector 29">
                <a:extLst>
                  <a:ext uri="{FF2B5EF4-FFF2-40B4-BE49-F238E27FC236}">
                    <a16:creationId xmlns:a16="http://schemas.microsoft.com/office/drawing/2014/main" id="{B566774B-146A-46C9-8F67-15DD53DE4650}"/>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99E6DB18-298F-4D43-9B7C-E95E3A6C4924}"/>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F3C989DF-1833-4400-9590-CAE925C339C5}"/>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10E0B638-D809-4B4A-8593-5F2A3DC7E1AC}"/>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23EBDC4D-2FCB-4484-9345-D3D3B4392FE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Straight Connector 34">
                <a:extLst>
                  <a:ext uri="{FF2B5EF4-FFF2-40B4-BE49-F238E27FC236}">
                    <a16:creationId xmlns:a16="http://schemas.microsoft.com/office/drawing/2014/main" id="{C576BBE2-BEEE-488E-9132-AAEEEF7F2847}"/>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96D0E0E0-CB4F-46B6-8B47-9ACB4AB92D3F}"/>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6C245F8C-A036-4745-83A9-8F048D98EAAD}"/>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7E3A2335-A17B-4B1A-ACBD-F5A530B4241B}"/>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E28C8611-B0CF-4CD8-A45A-B6F12B706121}"/>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653E32ED-9B1D-4B58-9BE9-F2672C9C7E0C}"/>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29" name="Rectangle 28">
              <a:extLst>
                <a:ext uri="{FF2B5EF4-FFF2-40B4-BE49-F238E27FC236}">
                  <a16:creationId xmlns:a16="http://schemas.microsoft.com/office/drawing/2014/main" id="{FB873CC9-3BCD-4EC2-8B43-B261977B0BFE}"/>
                </a:ext>
              </a:extLst>
            </p:cNvPr>
            <p:cNvSpPr/>
            <p:nvPr/>
          </p:nvSpPr>
          <p:spPr>
            <a:xfrm>
              <a:off x="5587998" y="2171723"/>
              <a:ext cx="10050447" cy="3595130"/>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A1 </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B1</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C1</a:t>
              </a:r>
              <a:endPar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D1</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3F678010-C7E8-49E9-AB1A-F010725C7F84}"/>
              </a:ext>
            </a:extLst>
          </p:cNvPr>
          <p:cNvGrpSpPr/>
          <p:nvPr/>
        </p:nvGrpSpPr>
        <p:grpSpPr>
          <a:xfrm>
            <a:off x="4854902" y="3352533"/>
            <a:ext cx="2666998" cy="2046971"/>
            <a:chOff x="25400" y="2171723"/>
            <a:chExt cx="15613045" cy="3595130"/>
          </a:xfrm>
        </p:grpSpPr>
        <p:grpSp>
          <p:nvGrpSpPr>
            <p:cNvPr id="42" name="Group 41">
              <a:extLst>
                <a:ext uri="{FF2B5EF4-FFF2-40B4-BE49-F238E27FC236}">
                  <a16:creationId xmlns:a16="http://schemas.microsoft.com/office/drawing/2014/main" id="{F83CEA9E-9233-48D1-95C1-899F39D507AA}"/>
                </a:ext>
              </a:extLst>
            </p:cNvPr>
            <p:cNvGrpSpPr/>
            <p:nvPr/>
          </p:nvGrpSpPr>
          <p:grpSpPr>
            <a:xfrm>
              <a:off x="25400" y="2438400"/>
              <a:ext cx="5562600" cy="2286000"/>
              <a:chOff x="609600" y="1981200"/>
              <a:chExt cx="7010400" cy="3962399"/>
            </a:xfrm>
          </p:grpSpPr>
          <p:cxnSp>
            <p:nvCxnSpPr>
              <p:cNvPr id="44" name="Straight Connector 43">
                <a:extLst>
                  <a:ext uri="{FF2B5EF4-FFF2-40B4-BE49-F238E27FC236}">
                    <a16:creationId xmlns:a16="http://schemas.microsoft.com/office/drawing/2014/main" id="{3D6FB5F1-96CF-4C47-9ACF-0974686D24F7}"/>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68271E1B-BA66-4588-B551-C8B982861C0E}"/>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9BABC41C-3B77-442C-9E9E-386725769A1E}"/>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ED5D91C7-8330-4573-9EB8-715AEA08A580}"/>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0A29BE1B-5981-4E63-9050-D8A13E455F5E}"/>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F7D30C82-BF8A-4031-8A9C-CC592627FEFF}"/>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0" name="Straight Connector 49">
                <a:extLst>
                  <a:ext uri="{FF2B5EF4-FFF2-40B4-BE49-F238E27FC236}">
                    <a16:creationId xmlns:a16="http://schemas.microsoft.com/office/drawing/2014/main" id="{51D2965A-F97C-4D88-862D-19DF06DA7224}"/>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4FA37863-5A8A-4915-8D87-AE802AAC4BA7}"/>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2" name="Straight Connector 51">
                <a:extLst>
                  <a:ext uri="{FF2B5EF4-FFF2-40B4-BE49-F238E27FC236}">
                    <a16:creationId xmlns:a16="http://schemas.microsoft.com/office/drawing/2014/main" id="{ABBC5F6C-5735-4198-9573-3CB4FC595ED7}"/>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6988FFE9-4F89-4C64-87B4-CEB0B37A7479}"/>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346E67FD-31E8-4E8F-AC55-E94D404D0346}"/>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43" name="Rectangle 42">
              <a:extLst>
                <a:ext uri="{FF2B5EF4-FFF2-40B4-BE49-F238E27FC236}">
                  <a16:creationId xmlns:a16="http://schemas.microsoft.com/office/drawing/2014/main" id="{DD023EDD-4672-46EC-AE52-7377DC8D12F3}"/>
                </a:ext>
              </a:extLst>
            </p:cNvPr>
            <p:cNvSpPr/>
            <p:nvPr/>
          </p:nvSpPr>
          <p:spPr>
            <a:xfrm>
              <a:off x="5587998" y="2171723"/>
              <a:ext cx="10050447" cy="3595130"/>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B1 </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A1</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C1</a:t>
              </a:r>
              <a:endPar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D1</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3841EE8D-8B08-4408-88CF-36AEFBBEB37A}"/>
              </a:ext>
            </a:extLst>
          </p:cNvPr>
          <p:cNvGrpSpPr/>
          <p:nvPr/>
        </p:nvGrpSpPr>
        <p:grpSpPr>
          <a:xfrm>
            <a:off x="7759448" y="3266689"/>
            <a:ext cx="2666998" cy="2046971"/>
            <a:chOff x="25400" y="2171723"/>
            <a:chExt cx="15613045" cy="3595130"/>
          </a:xfrm>
        </p:grpSpPr>
        <p:grpSp>
          <p:nvGrpSpPr>
            <p:cNvPr id="56" name="Group 55">
              <a:extLst>
                <a:ext uri="{FF2B5EF4-FFF2-40B4-BE49-F238E27FC236}">
                  <a16:creationId xmlns:a16="http://schemas.microsoft.com/office/drawing/2014/main" id="{F914BE4F-B87E-48D5-AEDE-923153995128}"/>
                </a:ext>
              </a:extLst>
            </p:cNvPr>
            <p:cNvGrpSpPr/>
            <p:nvPr/>
          </p:nvGrpSpPr>
          <p:grpSpPr>
            <a:xfrm>
              <a:off x="25400" y="2438400"/>
              <a:ext cx="5562600" cy="2286000"/>
              <a:chOff x="609600" y="1981200"/>
              <a:chExt cx="7010400" cy="3962399"/>
            </a:xfrm>
          </p:grpSpPr>
          <p:cxnSp>
            <p:nvCxnSpPr>
              <p:cNvPr id="58" name="Straight Connector 57">
                <a:extLst>
                  <a:ext uri="{FF2B5EF4-FFF2-40B4-BE49-F238E27FC236}">
                    <a16:creationId xmlns:a16="http://schemas.microsoft.com/office/drawing/2014/main" id="{4D172264-949D-4ADE-BB86-E49BCA13B998}"/>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326B57CD-4E2C-48BA-B422-FD73438AB914}"/>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Connector 59">
                <a:extLst>
                  <a:ext uri="{FF2B5EF4-FFF2-40B4-BE49-F238E27FC236}">
                    <a16:creationId xmlns:a16="http://schemas.microsoft.com/office/drawing/2014/main" id="{DB00D37A-69F3-46C8-8825-87337899B47E}"/>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1" name="Straight Connector 60">
                <a:extLst>
                  <a:ext uri="{FF2B5EF4-FFF2-40B4-BE49-F238E27FC236}">
                    <a16:creationId xmlns:a16="http://schemas.microsoft.com/office/drawing/2014/main" id="{8A76B62F-90B4-4F7A-9AFF-6B2A84DAADB8}"/>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6E8595F1-0DA5-4088-B688-24D27077738C}"/>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E3D3A5E7-06AC-4D6F-A9B9-6BE051EB5A09}"/>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BFF54866-86A7-48E6-BD90-D4BB03B54C59}"/>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37F2F35F-8453-4B15-B4EB-67C77D23D789}"/>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F643B9AF-A7F7-47EE-862B-AA9476165A0A}"/>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176B7915-178F-41AF-84D4-B2C40FA4F70D}"/>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1F2380B4-AADC-44EA-A3F0-836E6A507D87}"/>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57" name="Rectangle 56">
              <a:extLst>
                <a:ext uri="{FF2B5EF4-FFF2-40B4-BE49-F238E27FC236}">
                  <a16:creationId xmlns:a16="http://schemas.microsoft.com/office/drawing/2014/main" id="{A39298C7-B728-44A6-B96D-C7B6FEA02B0B}"/>
                </a:ext>
              </a:extLst>
            </p:cNvPr>
            <p:cNvSpPr/>
            <p:nvPr/>
          </p:nvSpPr>
          <p:spPr>
            <a:xfrm>
              <a:off x="5587998" y="2171723"/>
              <a:ext cx="10050447" cy="3595130"/>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A1 </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B1</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D1</a:t>
              </a:r>
              <a:endPar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C1</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9" name="Group 68">
            <a:extLst>
              <a:ext uri="{FF2B5EF4-FFF2-40B4-BE49-F238E27FC236}">
                <a16:creationId xmlns:a16="http://schemas.microsoft.com/office/drawing/2014/main" id="{DDE083AC-1C63-401D-8F8D-83DF0CDA302D}"/>
              </a:ext>
            </a:extLst>
          </p:cNvPr>
          <p:cNvGrpSpPr/>
          <p:nvPr/>
        </p:nvGrpSpPr>
        <p:grpSpPr>
          <a:xfrm>
            <a:off x="2106787" y="5083058"/>
            <a:ext cx="2666998" cy="2046971"/>
            <a:chOff x="25400" y="2171723"/>
            <a:chExt cx="15613045" cy="3595130"/>
          </a:xfrm>
        </p:grpSpPr>
        <p:grpSp>
          <p:nvGrpSpPr>
            <p:cNvPr id="70" name="Group 69">
              <a:extLst>
                <a:ext uri="{FF2B5EF4-FFF2-40B4-BE49-F238E27FC236}">
                  <a16:creationId xmlns:a16="http://schemas.microsoft.com/office/drawing/2014/main" id="{3C8C6748-EB9E-402B-ACF1-74F8381154B5}"/>
                </a:ext>
              </a:extLst>
            </p:cNvPr>
            <p:cNvGrpSpPr/>
            <p:nvPr/>
          </p:nvGrpSpPr>
          <p:grpSpPr>
            <a:xfrm>
              <a:off x="25400" y="2438400"/>
              <a:ext cx="5562600" cy="2286000"/>
              <a:chOff x="609600" y="1981200"/>
              <a:chExt cx="7010400" cy="3962399"/>
            </a:xfrm>
          </p:grpSpPr>
          <p:cxnSp>
            <p:nvCxnSpPr>
              <p:cNvPr id="72" name="Straight Connector 71">
                <a:extLst>
                  <a:ext uri="{FF2B5EF4-FFF2-40B4-BE49-F238E27FC236}">
                    <a16:creationId xmlns:a16="http://schemas.microsoft.com/office/drawing/2014/main" id="{A66015CF-70F3-4E1E-8047-7995AEEB0306}"/>
                  </a:ext>
                </a:extLst>
              </p:cNvPr>
              <p:cNvCxnSpPr/>
              <p:nvPr/>
            </p:nvCxnSpPr>
            <p:spPr>
              <a:xfrm flipH="1">
                <a:off x="5867400" y="19812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C194D4E2-12A1-4931-B2FE-14E8523AED82}"/>
                  </a:ext>
                </a:extLst>
              </p:cNvPr>
              <p:cNvCxnSpPr/>
              <p:nvPr/>
            </p:nvCxnSpPr>
            <p:spPr>
              <a:xfrm flipH="1">
                <a:off x="5867400" y="3429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43FEA1B6-AAA4-4346-8019-FE728BE08491}"/>
                  </a:ext>
                </a:extLst>
              </p:cNvPr>
              <p:cNvCxnSpPr/>
              <p:nvPr/>
            </p:nvCxnSpPr>
            <p:spPr>
              <a:xfrm flipH="1">
                <a:off x="58674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5FD6904B-42BA-4A0E-A997-92D17C59B845}"/>
                  </a:ext>
                </a:extLst>
              </p:cNvPr>
              <p:cNvCxnSpPr/>
              <p:nvPr/>
            </p:nvCxnSpPr>
            <p:spPr>
              <a:xfrm>
                <a:off x="5867400" y="1981200"/>
                <a:ext cx="0" cy="1447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6" name="Straight Connector 75">
                <a:extLst>
                  <a:ext uri="{FF2B5EF4-FFF2-40B4-BE49-F238E27FC236}">
                    <a16:creationId xmlns:a16="http://schemas.microsoft.com/office/drawing/2014/main" id="{B34D4F56-6327-404B-AD00-26B49426B8F2}"/>
                  </a:ext>
                </a:extLst>
              </p:cNvPr>
              <p:cNvCxnSpPr/>
              <p:nvPr/>
            </p:nvCxnSpPr>
            <p:spPr>
              <a:xfrm flipH="1">
                <a:off x="41148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E4D4179B-C188-417D-BA51-622C423E27B5}"/>
                  </a:ext>
                </a:extLst>
              </p:cNvPr>
              <p:cNvCxnSpPr/>
              <p:nvPr/>
            </p:nvCxnSpPr>
            <p:spPr>
              <a:xfrm flipH="1">
                <a:off x="4114800" y="2667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CFBD101E-894B-4B6E-B26A-0AEAF931036E}"/>
                  </a:ext>
                </a:extLst>
              </p:cNvPr>
              <p:cNvCxnSpPr/>
              <p:nvPr/>
            </p:nvCxnSpPr>
            <p:spPr>
              <a:xfrm>
                <a:off x="4114800" y="2667000"/>
                <a:ext cx="0" cy="220980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81CD1F96-FE43-4892-9E9B-54A9FBEA3187}"/>
                  </a:ext>
                </a:extLst>
              </p:cNvPr>
              <p:cNvCxnSpPr/>
              <p:nvPr/>
            </p:nvCxnSpPr>
            <p:spPr>
              <a:xfrm flipH="1">
                <a:off x="2362200" y="38100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BAA84F29-E122-4353-96BC-5B86B71BADED}"/>
                  </a:ext>
                </a:extLst>
              </p:cNvPr>
              <p:cNvCxnSpPr/>
              <p:nvPr/>
            </p:nvCxnSpPr>
            <p:spPr>
              <a:xfrm flipV="1">
                <a:off x="2362200" y="3810000"/>
                <a:ext cx="0" cy="2133599"/>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5D5F42CA-91CB-4792-A50E-8DB34DA5E876}"/>
                  </a:ext>
                </a:extLst>
              </p:cNvPr>
              <p:cNvCxnSpPr/>
              <p:nvPr/>
            </p:nvCxnSpPr>
            <p:spPr>
              <a:xfrm flipH="1">
                <a:off x="2362200" y="5943599"/>
                <a:ext cx="5181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7F369E67-0379-4D50-9875-4CDE58AF69B2}"/>
                  </a:ext>
                </a:extLst>
              </p:cNvPr>
              <p:cNvCxnSpPr/>
              <p:nvPr/>
            </p:nvCxnSpPr>
            <p:spPr>
              <a:xfrm flipH="1">
                <a:off x="609600" y="4876800"/>
                <a:ext cx="1752600" cy="0"/>
              </a:xfrm>
              <a:prstGeom prst="line">
                <a:avLst/>
              </a:prstGeom>
              <a:noFill/>
              <a:ln w="762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71" name="Rectangle 70">
              <a:extLst>
                <a:ext uri="{FF2B5EF4-FFF2-40B4-BE49-F238E27FC236}">
                  <a16:creationId xmlns:a16="http://schemas.microsoft.com/office/drawing/2014/main" id="{1D9E1548-1149-4788-83F2-BDF4D7DFCE7D}"/>
                </a:ext>
              </a:extLst>
            </p:cNvPr>
            <p:cNvSpPr/>
            <p:nvPr/>
          </p:nvSpPr>
          <p:spPr>
            <a:xfrm>
              <a:off x="5587998" y="2171723"/>
              <a:ext cx="10050447" cy="3595130"/>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D1 </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B1</a:t>
              </a: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C1</a:t>
              </a:r>
              <a:endParaRPr lang="en-US" sz="2400" dirty="0">
                <a:solidFill>
                  <a:srgbClr val="FF0000"/>
                </a:solidFill>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Gene A1</a:t>
              </a:r>
              <a:endParaRPr lang="en-US" sz="2400" dirty="0">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grpSp>
      <p:sp>
        <p:nvSpPr>
          <p:cNvPr id="83" name="Rectangle 82">
            <a:extLst>
              <a:ext uri="{FF2B5EF4-FFF2-40B4-BE49-F238E27FC236}">
                <a16:creationId xmlns:a16="http://schemas.microsoft.com/office/drawing/2014/main" id="{A953D99A-CF46-4089-9A84-B3C57569CD14}"/>
              </a:ext>
            </a:extLst>
          </p:cNvPr>
          <p:cNvSpPr/>
          <p:nvPr/>
        </p:nvSpPr>
        <p:spPr>
          <a:xfrm>
            <a:off x="1806705" y="3049194"/>
            <a:ext cx="517638" cy="523220"/>
          </a:xfrm>
          <a:prstGeom prst="rect">
            <a:avLst/>
          </a:prstGeom>
        </p:spPr>
        <p:txBody>
          <a:bodyPr wrap="square">
            <a:spAutoFit/>
          </a:bodyPr>
          <a:lstStyle/>
          <a:p>
            <a:r>
              <a:rPr lang="en-US" sz="2800" dirty="0">
                <a:solidFill>
                  <a:srgbClr val="FF0000"/>
                </a:solidFill>
              </a:rPr>
              <a:t>A</a:t>
            </a:r>
            <a:endParaRPr lang="en-US" sz="2800" dirty="0"/>
          </a:p>
        </p:txBody>
      </p:sp>
      <p:sp>
        <p:nvSpPr>
          <p:cNvPr id="84" name="Rectangle 83">
            <a:extLst>
              <a:ext uri="{FF2B5EF4-FFF2-40B4-BE49-F238E27FC236}">
                <a16:creationId xmlns:a16="http://schemas.microsoft.com/office/drawing/2014/main" id="{DCBAA4AE-8BBF-4FAD-BD7F-5E1C25537D7D}"/>
              </a:ext>
            </a:extLst>
          </p:cNvPr>
          <p:cNvSpPr/>
          <p:nvPr/>
        </p:nvSpPr>
        <p:spPr>
          <a:xfrm>
            <a:off x="4474071" y="3037467"/>
            <a:ext cx="517638" cy="523220"/>
          </a:xfrm>
          <a:prstGeom prst="rect">
            <a:avLst/>
          </a:prstGeom>
        </p:spPr>
        <p:txBody>
          <a:bodyPr wrap="square">
            <a:spAutoFit/>
          </a:bodyPr>
          <a:lstStyle/>
          <a:p>
            <a:r>
              <a:rPr lang="en-US" sz="2800" dirty="0">
                <a:solidFill>
                  <a:srgbClr val="FF0000"/>
                </a:solidFill>
              </a:rPr>
              <a:t>B</a:t>
            </a:r>
            <a:endParaRPr lang="en-US" sz="2800" dirty="0"/>
          </a:p>
        </p:txBody>
      </p:sp>
      <p:sp>
        <p:nvSpPr>
          <p:cNvPr id="85" name="Rectangle 84">
            <a:extLst>
              <a:ext uri="{FF2B5EF4-FFF2-40B4-BE49-F238E27FC236}">
                <a16:creationId xmlns:a16="http://schemas.microsoft.com/office/drawing/2014/main" id="{6C78E265-D2D0-4EEF-8E86-980E4532023B}"/>
              </a:ext>
            </a:extLst>
          </p:cNvPr>
          <p:cNvSpPr/>
          <p:nvPr/>
        </p:nvSpPr>
        <p:spPr>
          <a:xfrm>
            <a:off x="7458089" y="3064204"/>
            <a:ext cx="517638" cy="523220"/>
          </a:xfrm>
          <a:prstGeom prst="rect">
            <a:avLst/>
          </a:prstGeom>
        </p:spPr>
        <p:txBody>
          <a:bodyPr wrap="square">
            <a:spAutoFit/>
          </a:bodyPr>
          <a:lstStyle/>
          <a:p>
            <a:r>
              <a:rPr lang="en-US" sz="2800" dirty="0">
                <a:solidFill>
                  <a:srgbClr val="FF0000"/>
                </a:solidFill>
              </a:rPr>
              <a:t>C</a:t>
            </a:r>
            <a:endParaRPr lang="en-US" sz="2800" dirty="0"/>
          </a:p>
        </p:txBody>
      </p:sp>
      <p:sp>
        <p:nvSpPr>
          <p:cNvPr id="86" name="Rectangle 85">
            <a:extLst>
              <a:ext uri="{FF2B5EF4-FFF2-40B4-BE49-F238E27FC236}">
                <a16:creationId xmlns:a16="http://schemas.microsoft.com/office/drawing/2014/main" id="{21601F78-5AA9-431A-8B46-5F21D50829EA}"/>
              </a:ext>
            </a:extLst>
          </p:cNvPr>
          <p:cNvSpPr/>
          <p:nvPr/>
        </p:nvSpPr>
        <p:spPr>
          <a:xfrm>
            <a:off x="1845988" y="4983591"/>
            <a:ext cx="517638" cy="523220"/>
          </a:xfrm>
          <a:prstGeom prst="rect">
            <a:avLst/>
          </a:prstGeom>
        </p:spPr>
        <p:txBody>
          <a:bodyPr wrap="square">
            <a:spAutoFit/>
          </a:bodyPr>
          <a:lstStyle/>
          <a:p>
            <a:r>
              <a:rPr lang="en-US" sz="2800" dirty="0">
                <a:solidFill>
                  <a:srgbClr val="FF0000"/>
                </a:solidFill>
              </a:rPr>
              <a:t>D</a:t>
            </a:r>
            <a:endParaRPr lang="en-US" sz="2800" dirty="0"/>
          </a:p>
        </p:txBody>
      </p:sp>
      <p:sp>
        <p:nvSpPr>
          <p:cNvPr id="87" name="Rectangle 86">
            <a:extLst>
              <a:ext uri="{FF2B5EF4-FFF2-40B4-BE49-F238E27FC236}">
                <a16:creationId xmlns:a16="http://schemas.microsoft.com/office/drawing/2014/main" id="{E7136405-4F5A-45BE-9783-83B4189F3CAC}"/>
              </a:ext>
            </a:extLst>
          </p:cNvPr>
          <p:cNvSpPr/>
          <p:nvPr/>
        </p:nvSpPr>
        <p:spPr>
          <a:xfrm>
            <a:off x="5956422" y="5708925"/>
            <a:ext cx="3203997" cy="523220"/>
          </a:xfrm>
          <a:prstGeom prst="rect">
            <a:avLst/>
          </a:prstGeom>
        </p:spPr>
        <p:txBody>
          <a:bodyPr wrap="square">
            <a:spAutoFit/>
          </a:bodyPr>
          <a:lstStyle/>
          <a:p>
            <a:r>
              <a:rPr lang="en-US" sz="2800" dirty="0">
                <a:solidFill>
                  <a:srgbClr val="FF0000"/>
                </a:solidFill>
              </a:rPr>
              <a:t>E – All are possible </a:t>
            </a:r>
            <a:endParaRPr lang="en-US" sz="2800" dirty="0"/>
          </a:p>
        </p:txBody>
      </p:sp>
    </p:spTree>
    <p:extLst>
      <p:ext uri="{BB962C8B-B14F-4D97-AF65-F5344CB8AC3E}">
        <p14:creationId xmlns:p14="http://schemas.microsoft.com/office/powerpoint/2010/main" val="3803763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1"/>
            <a:ext cx="901700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800" b="1" dirty="0">
                <a:solidFill>
                  <a:srgbClr val="000000"/>
                </a:solidFill>
                <a:latin typeface="+mj-lt"/>
                <a:ea typeface="+mj-ea"/>
                <a:cs typeface="+mj-cs"/>
                <a:sym typeface="Calibri"/>
              </a:rPr>
              <a:t>Modelling biological patterns</a:t>
            </a:r>
            <a:endParaRPr lang="en-US" sz="3600" dirty="0">
              <a:solidFill>
                <a:srgbClr val="000000"/>
              </a:solidFill>
              <a:latin typeface="+mj-lt"/>
              <a:ea typeface="+mj-ea"/>
              <a:cs typeface="+mj-cs"/>
              <a:sym typeface="Calibri"/>
            </a:endParaRPr>
          </a:p>
        </p:txBody>
      </p:sp>
      <p:sp>
        <p:nvSpPr>
          <p:cNvPr id="3" name="Rectangle 2">
            <a:extLst>
              <a:ext uri="{FF2B5EF4-FFF2-40B4-BE49-F238E27FC236}">
                <a16:creationId xmlns:a16="http://schemas.microsoft.com/office/drawing/2014/main" id="{0C45F5D6-73F7-4E3A-82DF-9E0CC81E82D2}"/>
              </a:ext>
            </a:extLst>
          </p:cNvPr>
          <p:cNvSpPr/>
          <p:nvPr/>
        </p:nvSpPr>
        <p:spPr>
          <a:xfrm>
            <a:off x="2362200" y="990600"/>
            <a:ext cx="7467600" cy="2171748"/>
          </a:xfrm>
          <a:prstGeom prst="rect">
            <a:avLst/>
          </a:prstGeom>
        </p:spPr>
        <p:txBody>
          <a:bodyPr wrap="square">
            <a:spAutoFit/>
          </a:bodyPr>
          <a:lstStyle/>
          <a:p>
            <a:pPr marL="1543050" lvl="1" indent="-1085850" algn="just">
              <a:lnSpc>
                <a:spcPct val="107000"/>
              </a:lnSpc>
              <a:buFont typeface="+mj-lt"/>
              <a:buAutoNum type="alphaLcPeriod"/>
            </a:pPr>
            <a:r>
              <a:rPr lang="en-US" sz="3200" dirty="0">
                <a:solidFill>
                  <a:schemeClr val="bg2">
                    <a:lumMod val="20000"/>
                    <a:lumOff val="80000"/>
                  </a:schemeClr>
                </a:solidFill>
                <a:latin typeface="Bahnschrift" panose="020B0502040204020203" pitchFamily="34" charset="0"/>
                <a:ea typeface="Calibri" panose="020F0502020204030204" pitchFamily="34" charset="0"/>
                <a:cs typeface="Courier New" panose="02070309020205020404" pitchFamily="49" charset="0"/>
              </a:rPr>
              <a:t>Phylogenetic relationships</a:t>
            </a:r>
            <a:endParaRPr lang="en-US" sz="3200" dirty="0">
              <a:solidFill>
                <a:schemeClr val="bg2">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buFont typeface="+mj-lt"/>
              <a:buAutoNum type="alphaLcPeriod"/>
            </a:pPr>
            <a:r>
              <a:rPr lang="en-US" sz="3200" dirty="0">
                <a:solidFill>
                  <a:schemeClr val="bg2">
                    <a:lumMod val="20000"/>
                    <a:lumOff val="80000"/>
                  </a:schemeClr>
                </a:solidFill>
                <a:latin typeface="Bahnschrift" panose="020B0502040204020203" pitchFamily="34" charset="0"/>
                <a:ea typeface="Calibri" panose="020F0502020204030204" pitchFamily="34" charset="0"/>
                <a:cs typeface="Courier New" panose="02070309020205020404" pitchFamily="49" charset="0"/>
              </a:rPr>
              <a:t>Morphological change</a:t>
            </a:r>
            <a:endParaRPr lang="en-US" sz="3200" dirty="0">
              <a:solidFill>
                <a:schemeClr val="bg2">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buFont typeface="+mj-lt"/>
              <a:buAutoNum type="alphaLcPeriod"/>
            </a:pPr>
            <a:r>
              <a:rPr lang="en-US" sz="3200" dirty="0">
                <a:solidFill>
                  <a:schemeClr val="bg2">
                    <a:lumMod val="20000"/>
                    <a:lumOff val="80000"/>
                  </a:schemeClr>
                </a:solidFill>
                <a:latin typeface="Bahnschrift" panose="020B0502040204020203" pitchFamily="34" charset="0"/>
                <a:ea typeface="Calibri" panose="020F0502020204030204" pitchFamily="34" charset="0"/>
                <a:cs typeface="Courier New" panose="02070309020205020404" pitchFamily="49" charset="0"/>
              </a:rPr>
              <a:t>Ancestral states</a:t>
            </a:r>
            <a:endParaRPr lang="en-US" sz="3200" dirty="0">
              <a:solidFill>
                <a:schemeClr val="bg2">
                  <a:lumMod val="20000"/>
                  <a:lumOff val="80000"/>
                </a:schemeClr>
              </a:solidFill>
              <a:latin typeface="Calibri" panose="020F0502020204030204" pitchFamily="34" charset="0"/>
              <a:ea typeface="Calibri" panose="020F0502020204030204" pitchFamily="34" charset="0"/>
              <a:cs typeface="Times New Roman" panose="02020603050405020304" pitchFamily="18" charset="0"/>
            </a:endParaRPr>
          </a:p>
          <a:p>
            <a:pPr marL="1543050" lvl="1" indent="-1085850" algn="just">
              <a:lnSpc>
                <a:spcPct val="107000"/>
              </a:lnSpc>
              <a:spcAft>
                <a:spcPts val="800"/>
              </a:spcAft>
              <a:buFont typeface="+mj-lt"/>
              <a:buAutoNum type="alphaLcPeriod"/>
            </a:pPr>
            <a:r>
              <a:rPr lang="en-US" sz="3200" dirty="0">
                <a:latin typeface="Bahnschrift" panose="020B0502040204020203" pitchFamily="34" charset="0"/>
                <a:ea typeface="Calibri" panose="020F0502020204030204" pitchFamily="34" charset="0"/>
                <a:cs typeface="Courier New" panose="02070309020205020404" pitchFamily="49" charset="0"/>
              </a:rPr>
              <a:t>Divergence times</a:t>
            </a:r>
            <a:endParaRPr lang="en-US" sz="3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9420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5F40CC9-5106-4422-AEC7-6A5269EF38FB}"/>
              </a:ext>
            </a:extLst>
          </p:cNvPr>
          <p:cNvSpPr txBox="1"/>
          <p:nvPr/>
        </p:nvSpPr>
        <p:spPr>
          <a:xfrm>
            <a:off x="1651000" y="1"/>
            <a:ext cx="901700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800" b="1" dirty="0">
                <a:solidFill>
                  <a:srgbClr val="000000"/>
                </a:solidFill>
                <a:latin typeface="+mj-lt"/>
                <a:ea typeface="+mj-ea"/>
                <a:cs typeface="+mj-cs"/>
                <a:sym typeface="Calibri"/>
              </a:rPr>
              <a:t>Modelling divergence time</a:t>
            </a:r>
            <a:endParaRPr lang="en-US" sz="3600" dirty="0">
              <a:solidFill>
                <a:srgbClr val="000000"/>
              </a:solidFill>
              <a:latin typeface="+mj-lt"/>
              <a:ea typeface="+mj-ea"/>
              <a:cs typeface="+mj-cs"/>
              <a:sym typeface="Calibri"/>
            </a:endParaRPr>
          </a:p>
        </p:txBody>
      </p:sp>
      <p:sp>
        <p:nvSpPr>
          <p:cNvPr id="4" name="TextBox 3">
            <a:extLst>
              <a:ext uri="{FF2B5EF4-FFF2-40B4-BE49-F238E27FC236}">
                <a16:creationId xmlns:a16="http://schemas.microsoft.com/office/drawing/2014/main" id="{39C7084C-6146-4499-B805-5346B0C8B65C}"/>
              </a:ext>
            </a:extLst>
          </p:cNvPr>
          <p:cNvSpPr txBox="1"/>
          <p:nvPr/>
        </p:nvSpPr>
        <p:spPr>
          <a:xfrm>
            <a:off x="2944334" y="1905001"/>
            <a:ext cx="630333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800" i="1" dirty="0">
                <a:solidFill>
                  <a:srgbClr val="00B050"/>
                </a:solidFill>
                <a:effectLst>
                  <a:outerShdw blurRad="38100" dist="38100" dir="2700000" algn="tl">
                    <a:srgbClr val="000000">
                      <a:alpha val="43137"/>
                    </a:srgbClr>
                  </a:outerShdw>
                </a:effectLst>
              </a:rPr>
              <a:t>Time</a:t>
            </a:r>
            <a:r>
              <a:rPr lang="en-US" sz="4800" dirty="0">
                <a:effectLst>
                  <a:outerShdw blurRad="38100" dist="38100" dir="2700000" algn="tl">
                    <a:srgbClr val="000000">
                      <a:alpha val="43137"/>
                    </a:srgbClr>
                  </a:outerShdw>
                </a:effectLst>
              </a:rPr>
              <a:t> = </a:t>
            </a:r>
            <a:r>
              <a:rPr lang="en-US" sz="4800" i="1" dirty="0">
                <a:effectLst>
                  <a:outerShdw blurRad="38100" dist="38100" dir="2700000" algn="tl">
                    <a:srgbClr val="000000">
                      <a:alpha val="43137"/>
                    </a:srgbClr>
                  </a:outerShdw>
                </a:effectLst>
              </a:rPr>
              <a:t>Distance</a:t>
            </a:r>
            <a:r>
              <a:rPr lang="en-US" sz="4800" dirty="0">
                <a:effectLst>
                  <a:outerShdw blurRad="38100" dist="38100" dir="2700000" algn="tl">
                    <a:srgbClr val="000000">
                      <a:alpha val="43137"/>
                    </a:srgbClr>
                  </a:outerShdw>
                </a:effectLst>
              </a:rPr>
              <a:t>/</a:t>
            </a:r>
            <a:r>
              <a:rPr lang="en-US" sz="4800" i="1" dirty="0">
                <a:effectLst>
                  <a:outerShdw blurRad="38100" dist="38100" dir="2700000" algn="tl">
                    <a:srgbClr val="000000">
                      <a:alpha val="43137"/>
                    </a:srgbClr>
                  </a:outerShdw>
                </a:effectLst>
              </a:rPr>
              <a:t>Velocity</a:t>
            </a:r>
            <a:endParaRPr lang="en-US" sz="3600" i="1" dirty="0">
              <a:effectLst>
                <a:outerShdw blurRad="38100" dist="38100" dir="2700000" algn="tl">
                  <a:srgbClr val="000000">
                    <a:alpha val="43137"/>
                  </a:srgbClr>
                </a:outerShdw>
              </a:effectLst>
              <a:sym typeface="Calibri"/>
            </a:endParaRPr>
          </a:p>
        </p:txBody>
      </p:sp>
    </p:spTree>
    <p:extLst>
      <p:ext uri="{BB962C8B-B14F-4D97-AF65-F5344CB8AC3E}">
        <p14:creationId xmlns:p14="http://schemas.microsoft.com/office/powerpoint/2010/main" val="3906385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3904D63-ADD5-4DDC-8A26-4095C9DBF61F}"/>
              </a:ext>
            </a:extLst>
          </p:cNvPr>
          <p:cNvGrpSpPr/>
          <p:nvPr/>
        </p:nvGrpSpPr>
        <p:grpSpPr>
          <a:xfrm>
            <a:off x="1543281" y="3530677"/>
            <a:ext cx="8360229" cy="1466850"/>
            <a:chOff x="0" y="971550"/>
            <a:chExt cx="8360229" cy="1466850"/>
          </a:xfrm>
        </p:grpSpPr>
        <p:pic>
          <p:nvPicPr>
            <p:cNvPr id="4" name="Picture 3">
              <a:extLst>
                <a:ext uri="{FF2B5EF4-FFF2-40B4-BE49-F238E27FC236}">
                  <a16:creationId xmlns:a16="http://schemas.microsoft.com/office/drawing/2014/main" id="{C4173EC7-9437-4FB3-AE85-4F0E5172CA23}"/>
                </a:ext>
              </a:extLst>
            </p:cNvPr>
            <p:cNvPicPr>
              <a:picLocks noChangeAspect="1"/>
            </p:cNvPicPr>
            <p:nvPr/>
          </p:nvPicPr>
          <p:blipFill rotWithShape="1">
            <a:blip r:embed="rId2"/>
            <a:srcRect l="14166" t="29259" r="5833" b="52593"/>
            <a:stretch/>
          </p:blipFill>
          <p:spPr>
            <a:xfrm>
              <a:off x="0" y="971550"/>
              <a:ext cx="8360229" cy="1066800"/>
            </a:xfrm>
            <a:prstGeom prst="rect">
              <a:avLst/>
            </a:prstGeom>
          </p:spPr>
        </p:pic>
        <p:pic>
          <p:nvPicPr>
            <p:cNvPr id="5" name="Picture 4">
              <a:extLst>
                <a:ext uri="{FF2B5EF4-FFF2-40B4-BE49-F238E27FC236}">
                  <a16:creationId xmlns:a16="http://schemas.microsoft.com/office/drawing/2014/main" id="{E100FDB2-F2FC-4D8B-8AAE-72C86ECCF2FF}"/>
                </a:ext>
              </a:extLst>
            </p:cNvPr>
            <p:cNvPicPr>
              <a:picLocks noChangeAspect="1"/>
            </p:cNvPicPr>
            <p:nvPr/>
          </p:nvPicPr>
          <p:blipFill rotWithShape="1">
            <a:blip r:embed="rId3"/>
            <a:srcRect l="42500" t="41111" r="24166" b="44075"/>
            <a:stretch/>
          </p:blipFill>
          <p:spPr>
            <a:xfrm>
              <a:off x="2057400" y="2057400"/>
              <a:ext cx="1524000" cy="381000"/>
            </a:xfrm>
            <a:prstGeom prst="rect">
              <a:avLst/>
            </a:prstGeom>
          </p:spPr>
        </p:pic>
      </p:grpSp>
      <p:pic>
        <p:nvPicPr>
          <p:cNvPr id="6" name="Picture 5">
            <a:extLst>
              <a:ext uri="{FF2B5EF4-FFF2-40B4-BE49-F238E27FC236}">
                <a16:creationId xmlns:a16="http://schemas.microsoft.com/office/drawing/2014/main" id="{1B11F06B-6D09-45AD-A6CD-0ED0238C24AF}"/>
              </a:ext>
            </a:extLst>
          </p:cNvPr>
          <p:cNvPicPr>
            <a:picLocks noChangeAspect="1"/>
          </p:cNvPicPr>
          <p:nvPr/>
        </p:nvPicPr>
        <p:blipFill rotWithShape="1">
          <a:blip r:embed="rId4"/>
          <a:srcRect l="12500" t="38148" r="4167" b="36667"/>
          <a:stretch/>
        </p:blipFill>
        <p:spPr>
          <a:xfrm>
            <a:off x="12897080" y="4826077"/>
            <a:ext cx="7620000" cy="1295400"/>
          </a:xfrm>
          <a:prstGeom prst="rect">
            <a:avLst/>
          </a:prstGeom>
        </p:spPr>
      </p:pic>
      <p:pic>
        <p:nvPicPr>
          <p:cNvPr id="1026" name="Picture 2" descr="Colorful Lizard From The Family Agamidae Discovered In Vietnam">
            <a:extLst>
              <a:ext uri="{FF2B5EF4-FFF2-40B4-BE49-F238E27FC236}">
                <a16:creationId xmlns:a16="http://schemas.microsoft.com/office/drawing/2014/main" id="{4A804E62-F0CE-4F7A-9759-C92266DAB1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8512" y="4826078"/>
            <a:ext cx="2999488"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meleon Changing Color - Best Of Chameleons Changing ...">
            <a:extLst>
              <a:ext uri="{FF2B5EF4-FFF2-40B4-BE49-F238E27FC236}">
                <a16:creationId xmlns:a16="http://schemas.microsoft.com/office/drawing/2014/main" id="{B1C8E96D-7DB3-483B-A3B4-ECEA2B7F861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3960" y="1930478"/>
            <a:ext cx="2664041" cy="14985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B4F396F-2CC8-42E3-B7B9-C98C21FADB4A}"/>
              </a:ext>
            </a:extLst>
          </p:cNvPr>
          <p:cNvSpPr txBox="1"/>
          <p:nvPr/>
        </p:nvSpPr>
        <p:spPr>
          <a:xfrm>
            <a:off x="3018730" y="304801"/>
            <a:ext cx="630333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800" b="1" i="1" dirty="0">
                <a:effectLst>
                  <a:outerShdw blurRad="38100" dist="38100" dir="2700000" algn="tl">
                    <a:srgbClr val="000000">
                      <a:alpha val="43137"/>
                    </a:srgbClr>
                  </a:outerShdw>
                </a:effectLst>
              </a:rPr>
              <a:t>Time</a:t>
            </a:r>
            <a:r>
              <a:rPr lang="en-US" sz="4800" dirty="0">
                <a:effectLst>
                  <a:outerShdw blurRad="38100" dist="38100" dir="2700000" algn="tl">
                    <a:srgbClr val="000000">
                      <a:alpha val="43137"/>
                    </a:srgbClr>
                  </a:outerShdw>
                </a:effectLst>
              </a:rPr>
              <a:t> = </a:t>
            </a:r>
            <a:r>
              <a:rPr lang="en-US" sz="4800" i="1" dirty="0">
                <a:solidFill>
                  <a:schemeClr val="accent5"/>
                </a:solidFill>
                <a:effectLst>
                  <a:outerShdw blurRad="38100" dist="38100" dir="2700000" algn="tl">
                    <a:srgbClr val="000000">
                      <a:alpha val="43137"/>
                    </a:srgbClr>
                  </a:outerShdw>
                </a:effectLst>
              </a:rPr>
              <a:t>Distance</a:t>
            </a:r>
            <a:r>
              <a:rPr lang="en-US" sz="4800" dirty="0">
                <a:effectLst>
                  <a:outerShdw blurRad="38100" dist="38100" dir="2700000" algn="tl">
                    <a:srgbClr val="000000">
                      <a:alpha val="43137"/>
                    </a:srgbClr>
                  </a:outerShdw>
                </a:effectLst>
              </a:rPr>
              <a:t>/</a:t>
            </a:r>
            <a:r>
              <a:rPr lang="en-US" sz="4800" i="1" dirty="0">
                <a:effectLst>
                  <a:outerShdw blurRad="38100" dist="38100" dir="2700000" algn="tl">
                    <a:srgbClr val="000000">
                      <a:alpha val="43137"/>
                    </a:srgbClr>
                  </a:outerShdw>
                </a:effectLst>
              </a:rPr>
              <a:t>Velocity</a:t>
            </a:r>
            <a:endParaRPr lang="en-US" sz="3600" i="1" dirty="0">
              <a:effectLst>
                <a:outerShdw blurRad="38100" dist="38100" dir="2700000" algn="tl">
                  <a:srgbClr val="000000">
                    <a:alpha val="43137"/>
                  </a:srgbClr>
                </a:outerShdw>
              </a:effectLst>
              <a:sym typeface="Calibri"/>
            </a:endParaRPr>
          </a:p>
        </p:txBody>
      </p:sp>
      <p:sp>
        <p:nvSpPr>
          <p:cNvPr id="11" name="Rectangle 10">
            <a:extLst>
              <a:ext uri="{FF2B5EF4-FFF2-40B4-BE49-F238E27FC236}">
                <a16:creationId xmlns:a16="http://schemas.microsoft.com/office/drawing/2014/main" id="{D426DB2E-6CD9-438C-8165-655974DF67D4}"/>
              </a:ext>
            </a:extLst>
          </p:cNvPr>
          <p:cNvSpPr/>
          <p:nvPr/>
        </p:nvSpPr>
        <p:spPr>
          <a:xfrm>
            <a:off x="1537772" y="5296574"/>
            <a:ext cx="5625029" cy="1256626"/>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We can use the branch length between two clades as a measure of “evolutionary distance”.</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53085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9.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319712"/>
            <a:ext cx="6103772" cy="5538288"/>
          </a:xfrm>
          <a:prstGeom prst="rect">
            <a:avLst/>
          </a:prstGeom>
        </p:spPr>
      </p:pic>
      <p:sp>
        <p:nvSpPr>
          <p:cNvPr id="6" name="TextBox 5">
            <a:extLst>
              <a:ext uri="{FF2B5EF4-FFF2-40B4-BE49-F238E27FC236}">
                <a16:creationId xmlns:a16="http://schemas.microsoft.com/office/drawing/2014/main" id="{5DD48C7D-AFFC-4452-856F-DC5FCBE72A33}"/>
              </a:ext>
            </a:extLst>
          </p:cNvPr>
          <p:cNvSpPr txBox="1"/>
          <p:nvPr/>
        </p:nvSpPr>
        <p:spPr>
          <a:xfrm>
            <a:off x="1905001" y="152401"/>
            <a:ext cx="630333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4800" b="1" i="1" dirty="0">
                <a:effectLst>
                  <a:outerShdw blurRad="38100" dist="38100" dir="2700000" algn="tl">
                    <a:srgbClr val="000000">
                      <a:alpha val="43137"/>
                    </a:srgbClr>
                  </a:outerShdw>
                </a:effectLst>
              </a:rPr>
              <a:t>Time</a:t>
            </a:r>
            <a:r>
              <a:rPr lang="en-US" sz="4800" dirty="0">
                <a:effectLst>
                  <a:outerShdw blurRad="38100" dist="38100" dir="2700000" algn="tl">
                    <a:srgbClr val="000000">
                      <a:alpha val="43137"/>
                    </a:srgbClr>
                  </a:outerShdw>
                </a:effectLst>
              </a:rPr>
              <a:t> = </a:t>
            </a:r>
            <a:r>
              <a:rPr lang="en-US" sz="4800" i="1" dirty="0">
                <a:effectLst>
                  <a:outerShdw blurRad="38100" dist="38100" dir="2700000" algn="tl">
                    <a:srgbClr val="000000">
                      <a:alpha val="43137"/>
                    </a:srgbClr>
                  </a:outerShdw>
                </a:effectLst>
              </a:rPr>
              <a:t>Distance</a:t>
            </a:r>
            <a:r>
              <a:rPr lang="en-US" sz="4800" dirty="0">
                <a:effectLst>
                  <a:outerShdw blurRad="38100" dist="38100" dir="2700000" algn="tl">
                    <a:srgbClr val="000000">
                      <a:alpha val="43137"/>
                    </a:srgbClr>
                  </a:outerShdw>
                </a:effectLst>
              </a:rPr>
              <a:t>/</a:t>
            </a:r>
            <a:r>
              <a:rPr lang="en-US" sz="4800" i="1" dirty="0">
                <a:solidFill>
                  <a:schemeClr val="accent5"/>
                </a:solidFill>
                <a:effectLst>
                  <a:outerShdw blurRad="38100" dist="38100" dir="2700000" algn="tl">
                    <a:srgbClr val="000000">
                      <a:alpha val="43137"/>
                    </a:srgbClr>
                  </a:outerShdw>
                </a:effectLst>
              </a:rPr>
              <a:t>Velocity</a:t>
            </a:r>
            <a:endParaRPr lang="en-US" sz="3600" i="1" dirty="0">
              <a:solidFill>
                <a:schemeClr val="accent5"/>
              </a:solidFill>
              <a:effectLst>
                <a:outerShdw blurRad="38100" dist="38100" dir="2700000" algn="tl">
                  <a:srgbClr val="000000">
                    <a:alpha val="43137"/>
                  </a:srgbClr>
                </a:outerShdw>
              </a:effectLst>
              <a:sym typeface="Calibri"/>
            </a:endParaRPr>
          </a:p>
        </p:txBody>
      </p:sp>
      <p:sp>
        <p:nvSpPr>
          <p:cNvPr id="7" name="Rectangle 6">
            <a:extLst>
              <a:ext uri="{FF2B5EF4-FFF2-40B4-BE49-F238E27FC236}">
                <a16:creationId xmlns:a16="http://schemas.microsoft.com/office/drawing/2014/main" id="{2D2EF3B1-6C79-437C-A79F-9FEFC2C0EC32}"/>
              </a:ext>
            </a:extLst>
          </p:cNvPr>
          <p:cNvSpPr/>
          <p:nvPr/>
        </p:nvSpPr>
        <p:spPr>
          <a:xfrm>
            <a:off x="7932572" y="3124201"/>
            <a:ext cx="2812514" cy="4022833"/>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There is evidence of a steady rate of substitution over time.</a:t>
            </a:r>
          </a:p>
          <a:p>
            <a:pPr lvl="1">
              <a:lnSpc>
                <a:spcPct val="107000"/>
              </a:lnSpc>
            </a:pPr>
            <a:endParaRPr lang="en-US" sz="2400" dirty="0">
              <a:latin typeface="Bahnschrift" panose="020B0502040204020203" pitchFamily="34" charset="0"/>
              <a:ea typeface="Calibri" panose="020F0502020204030204" pitchFamily="34" charset="0"/>
              <a:cs typeface="Courier New" panose="02070309020205020404" pitchFamily="49" charset="0"/>
            </a:endParaRPr>
          </a:p>
          <a:p>
            <a:pPr lvl="1">
              <a:lnSpc>
                <a:spcPct val="107000"/>
              </a:lnSpc>
            </a:pPr>
            <a:r>
              <a:rPr lang="en-US" sz="2400" i="1" dirty="0">
                <a:latin typeface="Bahnschrift" panose="020B0502040204020203" pitchFamily="34" charset="0"/>
                <a:ea typeface="Calibri" panose="020F0502020204030204" pitchFamily="34" charset="0"/>
                <a:cs typeface="Courier New" panose="02070309020205020404" pitchFamily="49" charset="0"/>
              </a:rPr>
              <a:t>Caveat: each gene domain may have its own rate.</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09987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b="65297"/>
          <a:stretch>
            <a:fillRect/>
          </a:stretch>
        </p:blipFill>
        <p:spPr>
          <a:xfrm>
            <a:off x="1527614" y="2731021"/>
            <a:ext cx="9113091" cy="3860671"/>
          </a:xfrm>
          <a:prstGeom prst="rect">
            <a:avLst/>
          </a:prstGeom>
        </p:spPr>
      </p:pic>
      <p:pic>
        <p:nvPicPr>
          <p:cNvPr id="4" name="Picture 2"/>
          <p:cNvPicPr>
            <a:picLocks noChangeAspect="1"/>
          </p:cNvPicPr>
          <p:nvPr/>
        </p:nvPicPr>
        <p:blipFill>
          <a:blip r:embed="rId3"/>
          <a:srcRect l="15021" t="69332" r="15374"/>
          <a:stretch>
            <a:fillRect/>
          </a:stretch>
        </p:blipFill>
        <p:spPr>
          <a:xfrm>
            <a:off x="3440780" y="21289"/>
            <a:ext cx="4948045" cy="2661414"/>
          </a:xfrm>
          <a:prstGeom prst="rect">
            <a:avLst/>
          </a:prstGeom>
        </p:spPr>
      </p:pic>
    </p:spTree>
    <p:extLst>
      <p:ext uri="{BB962C8B-B14F-4D97-AF65-F5344CB8AC3E}">
        <p14:creationId xmlns:p14="http://schemas.microsoft.com/office/powerpoint/2010/main" val="1444223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Rate of evolution in different types of DNA does differ</a:t>
            </a:r>
          </a:p>
        </p:txBody>
      </p:sp>
      <p:pic>
        <p:nvPicPr>
          <p:cNvPr id="3" name="Picture 2"/>
          <p:cNvPicPr>
            <a:picLocks noChangeAspect="1"/>
          </p:cNvPicPr>
          <p:nvPr/>
        </p:nvPicPr>
        <p:blipFill>
          <a:blip r:embed="rId2"/>
          <a:stretch>
            <a:fillRect/>
          </a:stretch>
        </p:blipFill>
        <p:spPr>
          <a:xfrm>
            <a:off x="1524000" y="1955801"/>
            <a:ext cx="9144000" cy="2938491"/>
          </a:xfrm>
          <a:prstGeom prst="rect">
            <a:avLst/>
          </a:prstGeom>
        </p:spPr>
      </p:pic>
    </p:spTree>
    <p:extLst>
      <p:ext uri="{BB962C8B-B14F-4D97-AF65-F5344CB8AC3E}">
        <p14:creationId xmlns:p14="http://schemas.microsoft.com/office/powerpoint/2010/main" val="1145432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1D21FE-7BCC-492E-9182-11A3B484C82A}"/>
              </a:ext>
            </a:extLst>
          </p:cNvPr>
          <p:cNvPicPr>
            <a:picLocks noChangeAspect="1"/>
          </p:cNvPicPr>
          <p:nvPr/>
        </p:nvPicPr>
        <p:blipFill rotWithShape="1">
          <a:blip r:embed="rId2"/>
          <a:srcRect l="38333" t="18889" r="38333" b="7037"/>
          <a:stretch/>
        </p:blipFill>
        <p:spPr>
          <a:xfrm>
            <a:off x="1981200" y="174172"/>
            <a:ext cx="3657600" cy="6531429"/>
          </a:xfrm>
          <a:prstGeom prst="rect">
            <a:avLst/>
          </a:prstGeom>
        </p:spPr>
      </p:pic>
      <p:pic>
        <p:nvPicPr>
          <p:cNvPr id="5" name="Picture 4">
            <a:extLst>
              <a:ext uri="{FF2B5EF4-FFF2-40B4-BE49-F238E27FC236}">
                <a16:creationId xmlns:a16="http://schemas.microsoft.com/office/drawing/2014/main" id="{1462F2F4-0BAB-4F15-B4D9-1C6F617A7C24}"/>
              </a:ext>
            </a:extLst>
          </p:cNvPr>
          <p:cNvPicPr>
            <a:picLocks noChangeAspect="1"/>
          </p:cNvPicPr>
          <p:nvPr/>
        </p:nvPicPr>
        <p:blipFill rotWithShape="1">
          <a:blip r:embed="rId2"/>
          <a:srcRect l="68333" t="21852" r="15000" b="63444"/>
          <a:stretch/>
        </p:blipFill>
        <p:spPr>
          <a:xfrm>
            <a:off x="5673687" y="2905821"/>
            <a:ext cx="2819400" cy="1399122"/>
          </a:xfrm>
          <a:prstGeom prst="rect">
            <a:avLst/>
          </a:prstGeom>
        </p:spPr>
      </p:pic>
      <p:sp>
        <p:nvSpPr>
          <p:cNvPr id="6" name="Rectangle 5">
            <a:extLst>
              <a:ext uri="{FF2B5EF4-FFF2-40B4-BE49-F238E27FC236}">
                <a16:creationId xmlns:a16="http://schemas.microsoft.com/office/drawing/2014/main" id="{B1027BB9-FF7F-4EFD-BC1C-783B512EEFAA}"/>
              </a:ext>
            </a:extLst>
          </p:cNvPr>
          <p:cNvSpPr/>
          <p:nvPr/>
        </p:nvSpPr>
        <p:spPr>
          <a:xfrm>
            <a:off x="5791200" y="4905108"/>
            <a:ext cx="4572000" cy="1200329"/>
          </a:xfrm>
          <a:prstGeom prst="rect">
            <a:avLst/>
          </a:prstGeom>
        </p:spPr>
        <p:txBody>
          <a:bodyPr>
            <a:spAutoFit/>
          </a:bodyPr>
          <a:lstStyle/>
          <a:p>
            <a:r>
              <a:rPr lang="en-US" dirty="0">
                <a:solidFill>
                  <a:srgbClr val="231F20"/>
                </a:solidFill>
                <a:latin typeface="AdvOT919a0533.B"/>
              </a:rPr>
              <a:t>Figure 2. </a:t>
            </a:r>
            <a:r>
              <a:rPr lang="en-US" dirty="0">
                <a:solidFill>
                  <a:srgbClr val="231F20"/>
                </a:solidFill>
                <a:latin typeface="AdvOTd67905e7"/>
              </a:rPr>
              <a:t>Disparity between fossil ages and molecular divergence dates in Aves: (</a:t>
            </a:r>
            <a:r>
              <a:rPr lang="en-US" dirty="0">
                <a:solidFill>
                  <a:srgbClr val="231F20"/>
                </a:solidFill>
                <a:latin typeface="AdvOT1513558b.I"/>
              </a:rPr>
              <a:t>b</a:t>
            </a:r>
            <a:r>
              <a:rPr lang="en-US" dirty="0">
                <a:solidFill>
                  <a:srgbClr val="231F20"/>
                </a:solidFill>
                <a:latin typeface="AdvOTd67905e7"/>
              </a:rPr>
              <a:t>) individual molecular dates and fossil ages for stem divergences</a:t>
            </a:r>
            <a:endParaRPr lang="en-US" dirty="0"/>
          </a:p>
        </p:txBody>
      </p:sp>
      <p:sp>
        <p:nvSpPr>
          <p:cNvPr id="7" name="Rectangle 6">
            <a:extLst>
              <a:ext uri="{FF2B5EF4-FFF2-40B4-BE49-F238E27FC236}">
                <a16:creationId xmlns:a16="http://schemas.microsoft.com/office/drawing/2014/main" id="{DF7D6D24-A969-487E-8685-1BA8EBB08FD8}"/>
              </a:ext>
            </a:extLst>
          </p:cNvPr>
          <p:cNvSpPr/>
          <p:nvPr/>
        </p:nvSpPr>
        <p:spPr>
          <a:xfrm>
            <a:off x="5791200" y="6105436"/>
            <a:ext cx="4572000" cy="600164"/>
          </a:xfrm>
          <a:prstGeom prst="rect">
            <a:avLst/>
          </a:prstGeom>
        </p:spPr>
        <p:txBody>
          <a:bodyPr>
            <a:spAutoFit/>
          </a:bodyPr>
          <a:lstStyle/>
          <a:p>
            <a:r>
              <a:rPr lang="en-US" sz="1100" dirty="0" err="1">
                <a:latin typeface="Segoe UI" panose="020B0502040204020203" pitchFamily="34" charset="0"/>
              </a:rPr>
              <a:t>Ksepka</a:t>
            </a:r>
            <a:r>
              <a:rPr lang="en-US" sz="1100" dirty="0">
                <a:latin typeface="Segoe UI" panose="020B0502040204020203" pitchFamily="34" charset="0"/>
              </a:rPr>
              <a:t>, D. T., J. L. Ware, and K. S. </a:t>
            </a:r>
            <a:r>
              <a:rPr lang="en-US" sz="1100" dirty="0" err="1">
                <a:latin typeface="Segoe UI" panose="020B0502040204020203" pitchFamily="34" charset="0"/>
              </a:rPr>
              <a:t>Lamm</a:t>
            </a:r>
            <a:r>
              <a:rPr lang="en-US" sz="1100" dirty="0">
                <a:latin typeface="Segoe UI" panose="020B0502040204020203" pitchFamily="34" charset="0"/>
              </a:rPr>
              <a:t>. 2014. Flying rocks and flying clocks: disparity in fossil and molecular dates for birds. Proceedings of the royal Society Biology</a:t>
            </a:r>
          </a:p>
        </p:txBody>
      </p:sp>
      <p:sp>
        <p:nvSpPr>
          <p:cNvPr id="8" name="TextBox 7">
            <a:extLst>
              <a:ext uri="{FF2B5EF4-FFF2-40B4-BE49-F238E27FC236}">
                <a16:creationId xmlns:a16="http://schemas.microsoft.com/office/drawing/2014/main" id="{80758380-9BD9-4176-BDEB-D63DB243220A}"/>
              </a:ext>
            </a:extLst>
          </p:cNvPr>
          <p:cNvSpPr txBox="1"/>
          <p:nvPr/>
        </p:nvSpPr>
        <p:spPr>
          <a:xfrm>
            <a:off x="4091082" y="-78431"/>
            <a:ext cx="630333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hangingPunct="0"/>
            <a:r>
              <a:rPr lang="en-US" sz="3600" i="1" dirty="0">
                <a:effectLst>
                  <a:outerShdw blurRad="38100" dist="38100" dir="2700000" algn="tl">
                    <a:srgbClr val="000000">
                      <a:alpha val="43137"/>
                    </a:srgbClr>
                  </a:outerShdw>
                </a:effectLst>
              </a:rPr>
              <a:t>Problem with molecular clocks</a:t>
            </a:r>
          </a:p>
        </p:txBody>
      </p:sp>
      <p:sp>
        <p:nvSpPr>
          <p:cNvPr id="9" name="Rectangle 8">
            <a:extLst>
              <a:ext uri="{FF2B5EF4-FFF2-40B4-BE49-F238E27FC236}">
                <a16:creationId xmlns:a16="http://schemas.microsoft.com/office/drawing/2014/main" id="{2AA62D3C-77AC-4855-B316-A5ACEA91940B}"/>
              </a:ext>
            </a:extLst>
          </p:cNvPr>
          <p:cNvSpPr/>
          <p:nvPr/>
        </p:nvSpPr>
        <p:spPr>
          <a:xfrm>
            <a:off x="5638801" y="752564"/>
            <a:ext cx="4767549" cy="1256626"/>
          </a:xfrm>
          <a:prstGeom prst="rect">
            <a:avLst/>
          </a:prstGeom>
        </p:spPr>
        <p:txBody>
          <a:bodyPr wrap="square">
            <a:spAutoFit/>
          </a:bodyPr>
          <a:lstStyle/>
          <a:p>
            <a:pPr lvl="1">
              <a:lnSpc>
                <a:spcPct val="107000"/>
              </a:lnSpc>
            </a:pPr>
            <a:r>
              <a:rPr lang="en-US" sz="2400" dirty="0">
                <a:latin typeface="Bahnschrift" panose="020B0502040204020203" pitchFamily="34" charset="0"/>
                <a:ea typeface="Calibri" panose="020F0502020204030204" pitchFamily="34" charset="0"/>
                <a:cs typeface="Courier New" panose="02070309020205020404" pitchFamily="49" charset="0"/>
              </a:rPr>
              <a:t>Molecular clocks alone usually give unrealistically old divergence dates.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0749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Fossils can be used to constrain divergence times</a:t>
            </a:r>
          </a:p>
        </p:txBody>
      </p:sp>
      <p:pic>
        <p:nvPicPr>
          <p:cNvPr id="4" name="Picture 3" descr="04.1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6925" y="1583402"/>
            <a:ext cx="5186293" cy="5090250"/>
          </a:xfrm>
          <a:prstGeom prst="rect">
            <a:avLst/>
          </a:prstGeom>
        </p:spPr>
      </p:pic>
    </p:spTree>
    <p:extLst>
      <p:ext uri="{BB962C8B-B14F-4D97-AF65-F5344CB8AC3E}">
        <p14:creationId xmlns:p14="http://schemas.microsoft.com/office/powerpoint/2010/main" val="690284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E5D26B-9BDB-4FBC-B5CC-FFFD89728C6B}"/>
              </a:ext>
            </a:extLst>
          </p:cNvPr>
          <p:cNvPicPr>
            <a:picLocks noChangeAspect="1"/>
          </p:cNvPicPr>
          <p:nvPr/>
        </p:nvPicPr>
        <p:blipFill rotWithShape="1">
          <a:blip r:embed="rId2"/>
          <a:srcRect l="14166" t="29259" r="5833" b="52593"/>
          <a:stretch/>
        </p:blipFill>
        <p:spPr>
          <a:xfrm>
            <a:off x="1692722" y="2479675"/>
            <a:ext cx="8360229" cy="1066800"/>
          </a:xfrm>
          <a:prstGeom prst="rect">
            <a:avLst/>
          </a:prstGeom>
        </p:spPr>
      </p:pic>
      <p:pic>
        <p:nvPicPr>
          <p:cNvPr id="7" name="Picture 6">
            <a:extLst>
              <a:ext uri="{FF2B5EF4-FFF2-40B4-BE49-F238E27FC236}">
                <a16:creationId xmlns:a16="http://schemas.microsoft.com/office/drawing/2014/main" id="{0074AEC1-C96E-4D92-8121-1617B2EB4F7D}"/>
              </a:ext>
            </a:extLst>
          </p:cNvPr>
          <p:cNvPicPr>
            <a:picLocks noChangeAspect="1"/>
          </p:cNvPicPr>
          <p:nvPr/>
        </p:nvPicPr>
        <p:blipFill rotWithShape="1">
          <a:blip r:embed="rId3"/>
          <a:srcRect l="12500" t="38148" r="4167" b="36667"/>
          <a:stretch/>
        </p:blipFill>
        <p:spPr>
          <a:xfrm>
            <a:off x="1692721" y="3940175"/>
            <a:ext cx="7620000" cy="1295400"/>
          </a:xfrm>
          <a:prstGeom prst="rect">
            <a:avLst/>
          </a:prstGeom>
        </p:spPr>
      </p:pic>
      <p:pic>
        <p:nvPicPr>
          <p:cNvPr id="8" name="Picture 2" descr="Colorful Lizard From The Family Agamidae Discovered In Vietnam">
            <a:extLst>
              <a:ext uri="{FF2B5EF4-FFF2-40B4-BE49-F238E27FC236}">
                <a16:creationId xmlns:a16="http://schemas.microsoft.com/office/drawing/2014/main" id="{210C97FE-745B-4894-A7E6-340F9758E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2521" y="5235576"/>
            <a:ext cx="2999488" cy="16097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hameleon Changing Color - Best Of Chameleons Changing ...">
            <a:extLst>
              <a:ext uri="{FF2B5EF4-FFF2-40B4-BE49-F238E27FC236}">
                <a16:creationId xmlns:a16="http://schemas.microsoft.com/office/drawing/2014/main" id="{87DA75D4-68A9-4DA3-AB4E-CD6CC5B91D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3401" y="879476"/>
            <a:ext cx="2664041" cy="149852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69B71168-21FD-4882-8345-C0474D47A120}"/>
              </a:ext>
            </a:extLst>
          </p:cNvPr>
          <p:cNvSpPr>
            <a:spLocks noGrp="1"/>
          </p:cNvSpPr>
          <p:nvPr>
            <p:ph type="title"/>
          </p:nvPr>
        </p:nvSpPr>
        <p:spPr>
          <a:xfrm>
            <a:off x="1850579" y="581025"/>
            <a:ext cx="6324600" cy="1143001"/>
          </a:xfrm>
        </p:spPr>
        <p:txBody>
          <a:bodyPr>
            <a:normAutofit fontScale="90000"/>
          </a:bodyPr>
          <a:lstStyle/>
          <a:p>
            <a:pPr algn="r"/>
            <a:r>
              <a:rPr lang="en-US" dirty="0"/>
              <a:t>Molecular clocks used in conjunction with fossil calibrations yield a dated tree of life</a:t>
            </a:r>
          </a:p>
        </p:txBody>
      </p:sp>
      <p:sp>
        <p:nvSpPr>
          <p:cNvPr id="11" name="Title 1">
            <a:extLst>
              <a:ext uri="{FF2B5EF4-FFF2-40B4-BE49-F238E27FC236}">
                <a16:creationId xmlns:a16="http://schemas.microsoft.com/office/drawing/2014/main" id="{223C2A6D-686D-4539-AC3A-DCD6A41A5E84}"/>
              </a:ext>
            </a:extLst>
          </p:cNvPr>
          <p:cNvSpPr txBox="1">
            <a:spLocks/>
          </p:cNvSpPr>
          <p:nvPr/>
        </p:nvSpPr>
        <p:spPr>
          <a:xfrm>
            <a:off x="1371601" y="1555751"/>
            <a:ext cx="2117279" cy="1295399"/>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US" sz="2000" dirty="0"/>
              <a:t>Branch lengths = substitutions (original tree)</a:t>
            </a:r>
          </a:p>
        </p:txBody>
      </p:sp>
      <p:sp>
        <p:nvSpPr>
          <p:cNvPr id="12" name="Title 1">
            <a:extLst>
              <a:ext uri="{FF2B5EF4-FFF2-40B4-BE49-F238E27FC236}">
                <a16:creationId xmlns:a16="http://schemas.microsoft.com/office/drawing/2014/main" id="{A1C13822-51CC-4F82-9307-18B288E95D10}"/>
              </a:ext>
            </a:extLst>
          </p:cNvPr>
          <p:cNvSpPr txBox="1">
            <a:spLocks/>
          </p:cNvSpPr>
          <p:nvPr/>
        </p:nvSpPr>
        <p:spPr>
          <a:xfrm>
            <a:off x="1367980" y="3055939"/>
            <a:ext cx="2117279" cy="1295399"/>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US" sz="2000" dirty="0"/>
              <a:t>Branch lengths = time (dated tree)</a:t>
            </a:r>
          </a:p>
        </p:txBody>
      </p:sp>
      <p:sp>
        <p:nvSpPr>
          <p:cNvPr id="13" name="Title 1">
            <a:extLst>
              <a:ext uri="{FF2B5EF4-FFF2-40B4-BE49-F238E27FC236}">
                <a16:creationId xmlns:a16="http://schemas.microsoft.com/office/drawing/2014/main" id="{9A386296-1126-4B06-BBAB-4C09124A7A3A}"/>
              </a:ext>
            </a:extLst>
          </p:cNvPr>
          <p:cNvSpPr txBox="1">
            <a:spLocks/>
          </p:cNvSpPr>
          <p:nvPr/>
        </p:nvSpPr>
        <p:spPr>
          <a:xfrm>
            <a:off x="2895601" y="5392739"/>
            <a:ext cx="2117279" cy="1295399"/>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US" sz="2000" dirty="0"/>
              <a:t>Ages (MYA)</a:t>
            </a:r>
          </a:p>
        </p:txBody>
      </p:sp>
      <p:cxnSp>
        <p:nvCxnSpPr>
          <p:cNvPr id="15" name="Straight Arrow Connector 14">
            <a:extLst>
              <a:ext uri="{FF2B5EF4-FFF2-40B4-BE49-F238E27FC236}">
                <a16:creationId xmlns:a16="http://schemas.microsoft.com/office/drawing/2014/main" id="{8EAB202A-1C1D-43CF-9ADF-4CAB97C0538E}"/>
              </a:ext>
            </a:extLst>
          </p:cNvPr>
          <p:cNvCxnSpPr/>
          <p:nvPr/>
        </p:nvCxnSpPr>
        <p:spPr>
          <a:xfrm flipH="1" flipV="1">
            <a:off x="3124200" y="4370388"/>
            <a:ext cx="838200" cy="142081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73AE32C9-B02D-4ECC-8687-DC4B0D6C211B}"/>
              </a:ext>
            </a:extLst>
          </p:cNvPr>
          <p:cNvCxnSpPr>
            <a:cxnSpLocks/>
          </p:cNvCxnSpPr>
          <p:nvPr/>
        </p:nvCxnSpPr>
        <p:spPr>
          <a:xfrm flipH="1" flipV="1">
            <a:off x="3429000" y="4508502"/>
            <a:ext cx="533400" cy="128269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D9A0991E-0B49-4F1D-AA4C-CA63F6D041B3}"/>
              </a:ext>
            </a:extLst>
          </p:cNvPr>
          <p:cNvCxnSpPr>
            <a:cxnSpLocks/>
          </p:cNvCxnSpPr>
          <p:nvPr/>
        </p:nvCxnSpPr>
        <p:spPr>
          <a:xfrm flipH="1" flipV="1">
            <a:off x="3695701" y="4800602"/>
            <a:ext cx="258539" cy="99059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D3656A0C-0B57-4B22-9587-4D9243814C35}"/>
              </a:ext>
            </a:extLst>
          </p:cNvPr>
          <p:cNvCxnSpPr>
            <a:cxnSpLocks/>
          </p:cNvCxnSpPr>
          <p:nvPr/>
        </p:nvCxnSpPr>
        <p:spPr>
          <a:xfrm flipV="1">
            <a:off x="3954240" y="5029202"/>
            <a:ext cx="1" cy="75326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3692695C-5BDC-492C-B276-4F36EAC8E2A1}"/>
              </a:ext>
            </a:extLst>
          </p:cNvPr>
          <p:cNvCxnSpPr>
            <a:cxnSpLocks/>
          </p:cNvCxnSpPr>
          <p:nvPr/>
        </p:nvCxnSpPr>
        <p:spPr>
          <a:xfrm flipV="1">
            <a:off x="3946080" y="5181602"/>
            <a:ext cx="160561" cy="60086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CA339A25-D164-4F74-9B30-856195B4ED27}"/>
              </a:ext>
            </a:extLst>
          </p:cNvPr>
          <p:cNvCxnSpPr>
            <a:cxnSpLocks/>
          </p:cNvCxnSpPr>
          <p:nvPr/>
        </p:nvCxnSpPr>
        <p:spPr>
          <a:xfrm flipV="1">
            <a:off x="3954239" y="4876800"/>
            <a:ext cx="381000" cy="90566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99BB2576-6F8C-41B3-80C0-26611D44792A}"/>
              </a:ext>
            </a:extLst>
          </p:cNvPr>
          <p:cNvCxnSpPr>
            <a:cxnSpLocks/>
          </p:cNvCxnSpPr>
          <p:nvPr/>
        </p:nvCxnSpPr>
        <p:spPr>
          <a:xfrm flipV="1">
            <a:off x="3970560" y="4138216"/>
            <a:ext cx="1820640" cy="1644252"/>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40240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1014"/>
            <a:ext cx="8229600" cy="722778"/>
          </a:xfrm>
        </p:spPr>
        <p:txBody>
          <a:bodyPr>
            <a:normAutofit/>
          </a:bodyPr>
          <a:lstStyle/>
          <a:p>
            <a:r>
              <a:rPr lang="en-US" dirty="0"/>
              <a:t>Why parsimony is useful</a:t>
            </a:r>
          </a:p>
        </p:txBody>
      </p:sp>
      <p:pic>
        <p:nvPicPr>
          <p:cNvPr id="3" name="Picture 2"/>
          <p:cNvPicPr>
            <a:picLocks noChangeAspect="1"/>
          </p:cNvPicPr>
          <p:nvPr/>
        </p:nvPicPr>
        <p:blipFill>
          <a:blip r:embed="rId2"/>
          <a:stretch>
            <a:fillRect/>
          </a:stretch>
        </p:blipFill>
        <p:spPr>
          <a:xfrm>
            <a:off x="6370068" y="1746171"/>
            <a:ext cx="4297932" cy="4025048"/>
          </a:xfrm>
          <a:prstGeom prst="rect">
            <a:avLst/>
          </a:prstGeom>
        </p:spPr>
      </p:pic>
      <p:pic>
        <p:nvPicPr>
          <p:cNvPr id="5" name="Picture 4"/>
          <p:cNvPicPr>
            <a:picLocks noChangeAspect="1"/>
          </p:cNvPicPr>
          <p:nvPr/>
        </p:nvPicPr>
        <p:blipFill>
          <a:blip r:embed="rId3"/>
          <a:stretch>
            <a:fillRect/>
          </a:stretch>
        </p:blipFill>
        <p:spPr>
          <a:xfrm>
            <a:off x="2352672" y="3563823"/>
            <a:ext cx="2996064" cy="3167645"/>
          </a:xfrm>
          <a:prstGeom prst="rect">
            <a:avLst/>
          </a:prstGeom>
          <a:ln w="3175">
            <a:solidFill>
              <a:schemeClr val="tx1"/>
            </a:solidFill>
          </a:ln>
        </p:spPr>
      </p:pic>
      <p:sp>
        <p:nvSpPr>
          <p:cNvPr id="4" name="Rectangle 3">
            <a:extLst>
              <a:ext uri="{FF2B5EF4-FFF2-40B4-BE49-F238E27FC236}">
                <a16:creationId xmlns:a16="http://schemas.microsoft.com/office/drawing/2014/main" id="{6CC97B9C-8DEE-40BF-A11F-31C1FFF74015}"/>
              </a:ext>
            </a:extLst>
          </p:cNvPr>
          <p:cNvSpPr/>
          <p:nvPr/>
        </p:nvSpPr>
        <p:spPr>
          <a:xfrm>
            <a:off x="7391400" y="4605944"/>
            <a:ext cx="3048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6" name="Rectangle 5">
            <a:extLst>
              <a:ext uri="{FF2B5EF4-FFF2-40B4-BE49-F238E27FC236}">
                <a16:creationId xmlns:a16="http://schemas.microsoft.com/office/drawing/2014/main" id="{951E2CE7-A1FA-4156-99DE-B5ADF108B6B2}"/>
              </a:ext>
            </a:extLst>
          </p:cNvPr>
          <p:cNvSpPr/>
          <p:nvPr/>
        </p:nvSpPr>
        <p:spPr>
          <a:xfrm>
            <a:off x="7696200" y="3206236"/>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7" name="Rectangle 6">
            <a:extLst>
              <a:ext uri="{FF2B5EF4-FFF2-40B4-BE49-F238E27FC236}">
                <a16:creationId xmlns:a16="http://schemas.microsoft.com/office/drawing/2014/main" id="{34C3D2DE-E571-4148-8C73-1BF3E8348B1E}"/>
              </a:ext>
            </a:extLst>
          </p:cNvPr>
          <p:cNvSpPr/>
          <p:nvPr/>
        </p:nvSpPr>
        <p:spPr>
          <a:xfrm>
            <a:off x="7924800" y="5158987"/>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8" name="Rectangle 7">
            <a:extLst>
              <a:ext uri="{FF2B5EF4-FFF2-40B4-BE49-F238E27FC236}">
                <a16:creationId xmlns:a16="http://schemas.microsoft.com/office/drawing/2014/main" id="{6DBCAF5E-75AA-4048-864A-BA189FEDE2C0}"/>
              </a:ext>
            </a:extLst>
          </p:cNvPr>
          <p:cNvSpPr/>
          <p:nvPr/>
        </p:nvSpPr>
        <p:spPr>
          <a:xfrm>
            <a:off x="8229600" y="2990082"/>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9" name="Rectangle 8">
            <a:extLst>
              <a:ext uri="{FF2B5EF4-FFF2-40B4-BE49-F238E27FC236}">
                <a16:creationId xmlns:a16="http://schemas.microsoft.com/office/drawing/2014/main" id="{C370F44E-9360-4206-9D37-E8A286E1B757}"/>
              </a:ext>
            </a:extLst>
          </p:cNvPr>
          <p:cNvSpPr/>
          <p:nvPr/>
        </p:nvSpPr>
        <p:spPr>
          <a:xfrm>
            <a:off x="8989398" y="2990081"/>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0" name="Rectangle 9">
            <a:extLst>
              <a:ext uri="{FF2B5EF4-FFF2-40B4-BE49-F238E27FC236}">
                <a16:creationId xmlns:a16="http://schemas.microsoft.com/office/drawing/2014/main" id="{258B1C13-EFCB-46D3-B686-414D70AEEB6A}"/>
              </a:ext>
            </a:extLst>
          </p:cNvPr>
          <p:cNvSpPr/>
          <p:nvPr/>
        </p:nvSpPr>
        <p:spPr>
          <a:xfrm>
            <a:off x="8405733" y="4588506"/>
            <a:ext cx="3048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1" name="Rectangle 10">
            <a:extLst>
              <a:ext uri="{FF2B5EF4-FFF2-40B4-BE49-F238E27FC236}">
                <a16:creationId xmlns:a16="http://schemas.microsoft.com/office/drawing/2014/main" id="{716EF099-D317-4826-9C58-DD2CE4E1CEC1}"/>
              </a:ext>
            </a:extLst>
          </p:cNvPr>
          <p:cNvSpPr/>
          <p:nvPr/>
        </p:nvSpPr>
        <p:spPr>
          <a:xfrm>
            <a:off x="9677400" y="4872644"/>
            <a:ext cx="349936"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2" name="Rectangle 11">
            <a:extLst>
              <a:ext uri="{FF2B5EF4-FFF2-40B4-BE49-F238E27FC236}">
                <a16:creationId xmlns:a16="http://schemas.microsoft.com/office/drawing/2014/main" id="{4CAD17D8-4058-4C44-8F7B-12D1BD6B95DA}"/>
              </a:ext>
            </a:extLst>
          </p:cNvPr>
          <p:cNvSpPr/>
          <p:nvPr/>
        </p:nvSpPr>
        <p:spPr>
          <a:xfrm>
            <a:off x="10108466" y="5025043"/>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3" name="Rectangle 12">
            <a:extLst>
              <a:ext uri="{FF2B5EF4-FFF2-40B4-BE49-F238E27FC236}">
                <a16:creationId xmlns:a16="http://schemas.microsoft.com/office/drawing/2014/main" id="{D0720CF4-A463-4228-970C-D488CEC7595E}"/>
              </a:ext>
            </a:extLst>
          </p:cNvPr>
          <p:cNvSpPr/>
          <p:nvPr/>
        </p:nvSpPr>
        <p:spPr>
          <a:xfrm>
            <a:off x="10394264" y="4962980"/>
            <a:ext cx="20466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5" name="Rectangle 14">
            <a:extLst>
              <a:ext uri="{FF2B5EF4-FFF2-40B4-BE49-F238E27FC236}">
                <a16:creationId xmlns:a16="http://schemas.microsoft.com/office/drawing/2014/main" id="{DDE2F0EC-E02F-4FE4-9F5D-6821D877B89E}"/>
              </a:ext>
            </a:extLst>
          </p:cNvPr>
          <p:cNvSpPr/>
          <p:nvPr/>
        </p:nvSpPr>
        <p:spPr>
          <a:xfrm>
            <a:off x="9448800" y="3154930"/>
            <a:ext cx="228600"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7" name="Rectangle 16">
            <a:extLst>
              <a:ext uri="{FF2B5EF4-FFF2-40B4-BE49-F238E27FC236}">
                <a16:creationId xmlns:a16="http://schemas.microsoft.com/office/drawing/2014/main" id="{95811D79-E408-4F66-A2FF-10639519A15E}"/>
              </a:ext>
            </a:extLst>
          </p:cNvPr>
          <p:cNvSpPr/>
          <p:nvPr/>
        </p:nvSpPr>
        <p:spPr>
          <a:xfrm>
            <a:off x="8717532" y="5147893"/>
            <a:ext cx="271866"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8" name="Rectangle 17">
            <a:extLst>
              <a:ext uri="{FF2B5EF4-FFF2-40B4-BE49-F238E27FC236}">
                <a16:creationId xmlns:a16="http://schemas.microsoft.com/office/drawing/2014/main" id="{E34B666E-A1DF-4D74-9765-2B5496F03242}"/>
              </a:ext>
            </a:extLst>
          </p:cNvPr>
          <p:cNvSpPr/>
          <p:nvPr/>
        </p:nvSpPr>
        <p:spPr>
          <a:xfrm>
            <a:off x="8727000" y="4305124"/>
            <a:ext cx="262398" cy="369330"/>
          </a:xfrm>
          <a:prstGeom prst="rect">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lang="en-US">
              <a:solidFill>
                <a:srgbClr val="000000"/>
              </a:solidFill>
              <a:latin typeface="+mj-lt"/>
              <a:ea typeface="+mj-ea"/>
              <a:cs typeface="+mj-cs"/>
              <a:sym typeface="Calibri"/>
            </a:endParaRPr>
          </a:p>
        </p:txBody>
      </p:sp>
      <p:sp>
        <p:nvSpPr>
          <p:cNvPr id="19" name="TextBox 18">
            <a:extLst>
              <a:ext uri="{FF2B5EF4-FFF2-40B4-BE49-F238E27FC236}">
                <a16:creationId xmlns:a16="http://schemas.microsoft.com/office/drawing/2014/main" id="{781550CC-4AB1-4BA0-943E-003A61547093}"/>
              </a:ext>
            </a:extLst>
          </p:cNvPr>
          <p:cNvSpPr txBox="1"/>
          <p:nvPr/>
        </p:nvSpPr>
        <p:spPr>
          <a:xfrm>
            <a:off x="1878866" y="838200"/>
            <a:ext cx="4491202"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t>It provides a computationally simple way of determining evolutionary relationships.</a:t>
            </a:r>
          </a:p>
          <a:p>
            <a:pPr hangingPunct="0"/>
            <a:endParaRPr lang="en-US" i="1" dirty="0">
              <a:solidFill>
                <a:srgbClr val="000000"/>
              </a:solidFill>
              <a:latin typeface="+mj-lt"/>
              <a:ea typeface="+mj-ea"/>
              <a:cs typeface="+mj-cs"/>
              <a:sym typeface="Calibri"/>
            </a:endParaRPr>
          </a:p>
          <a:p>
            <a:pPr hangingPunct="0"/>
            <a:endParaRPr lang="en-US" i="1" dirty="0"/>
          </a:p>
          <a:p>
            <a:pPr hangingPunct="0"/>
            <a:r>
              <a:rPr lang="en-US" b="1" dirty="0">
                <a:solidFill>
                  <a:srgbClr val="000000"/>
                </a:solidFill>
                <a:latin typeface="+mj-lt"/>
                <a:ea typeface="+mj-ea"/>
                <a:cs typeface="+mj-cs"/>
                <a:sym typeface="Calibri"/>
              </a:rPr>
              <a:t>Problem</a:t>
            </a:r>
            <a:r>
              <a:rPr lang="en-US" dirty="0">
                <a:solidFill>
                  <a:srgbClr val="000000"/>
                </a:solidFill>
                <a:latin typeface="+mj-lt"/>
                <a:ea typeface="+mj-ea"/>
                <a:cs typeface="+mj-cs"/>
                <a:sym typeface="Calibri"/>
              </a:rPr>
              <a:t>: When there is real homoplasy and real noise it makes errors. Because homoplasy and noise are not parsimonious but they happen in the real world.</a:t>
            </a:r>
          </a:p>
        </p:txBody>
      </p:sp>
    </p:spTree>
    <p:extLst>
      <p:ext uri="{BB962C8B-B14F-4D97-AF65-F5344CB8AC3E}">
        <p14:creationId xmlns:p14="http://schemas.microsoft.com/office/powerpoint/2010/main" val="27543036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TotalTime>
  <Words>2845</Words>
  <Application>Microsoft Office PowerPoint</Application>
  <PresentationFormat>Widescreen</PresentationFormat>
  <Paragraphs>564</Paragraphs>
  <Slides>83</Slides>
  <Notes>26</Notes>
  <HiddenSlides>12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83</vt:i4>
      </vt:variant>
    </vt:vector>
  </HeadingPairs>
  <TitlesOfParts>
    <vt:vector size="94" baseType="lpstr">
      <vt:lpstr>AdvOT1513558b.I</vt:lpstr>
      <vt:lpstr>AdvOT919a0533.B</vt:lpstr>
      <vt:lpstr>AdvOTd67905e7</vt:lpstr>
      <vt:lpstr>Arial</vt:lpstr>
      <vt:lpstr>Bahnschrift</vt:lpstr>
      <vt:lpstr>Calibri</vt:lpstr>
      <vt:lpstr>Calibri Light</vt:lpstr>
      <vt:lpstr>Courier New</vt:lpstr>
      <vt:lpstr>Segoe UI</vt:lpstr>
      <vt:lpstr>Times New Roman</vt:lpstr>
      <vt:lpstr>Office Theme</vt:lpstr>
      <vt:lpstr>PowerPoint Presentation</vt:lpstr>
      <vt:lpstr>Overview</vt:lpstr>
      <vt:lpstr>PowerPoint Presentation</vt:lpstr>
      <vt:lpstr>PowerPoint Presentation</vt:lpstr>
      <vt:lpstr>PowerPoint Presentation</vt:lpstr>
      <vt:lpstr>PowerPoint Presentation</vt:lpstr>
      <vt:lpstr>Why parsimony is useful</vt:lpstr>
      <vt:lpstr>PowerPoint Presentation</vt:lpstr>
      <vt:lpstr>Why parsimony is useful</vt:lpstr>
      <vt:lpstr>PowerPoint Presentation</vt:lpstr>
      <vt:lpstr>PowerPoint Presentation</vt:lpstr>
      <vt:lpstr>PowerPoint Presentation</vt:lpstr>
      <vt:lpstr>Maximizing likelihood</vt:lpstr>
      <vt:lpstr>Maximizing likelihood</vt:lpstr>
      <vt:lpstr>Maximizing likelihood</vt:lpstr>
      <vt:lpstr>Maximizing likelihood</vt:lpstr>
      <vt:lpstr>Maximizing likelihood</vt:lpstr>
      <vt:lpstr>Maximizing likelihood</vt:lpstr>
      <vt:lpstr>Maximizing likelihood</vt:lpstr>
      <vt:lpstr>Maximizing likelihood</vt:lpstr>
      <vt:lpstr>Maximizing likelihood</vt:lpstr>
      <vt:lpstr>Maximizing likelihood</vt:lpstr>
      <vt:lpstr>Maximizing likelihood</vt:lpstr>
      <vt:lpstr>Maximizing likelihood</vt:lpstr>
      <vt:lpstr>MCMC for maximizing likelihood estimation</vt:lpstr>
      <vt:lpstr>MCMC for maximizing likelihood estimation</vt:lpstr>
      <vt:lpstr>MCMC for maximizing likelihood estimation</vt:lpstr>
      <vt:lpstr>MCMC for maximizing likelihood estimation</vt:lpstr>
      <vt:lpstr>MCMC for maximizing likelihood estimation</vt:lpstr>
      <vt:lpstr>MCMC for maximizing likelihood estimation</vt:lpstr>
      <vt:lpstr>MCMC for maximizing likelihood estimation</vt:lpstr>
      <vt:lpstr>MCMC for maximizing likelihood estimation</vt:lpstr>
      <vt:lpstr>MCMC for maximizing likelihood estimation</vt:lpstr>
      <vt:lpstr>Markov chain Monte Carlo (simulation)</vt:lpstr>
      <vt:lpstr>Markov chain Monte Carlo (simulation)</vt:lpstr>
      <vt:lpstr>Markov chain Monte Carlo (simulation)</vt:lpstr>
      <vt:lpstr>Markov chain Monte Carlo (simulation)</vt:lpstr>
      <vt:lpstr>Markov chain Monte Carlo for maximizing the likelihood of a phylogenetic tree  (ML MCMC)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likelihood is useful</vt:lpstr>
      <vt:lpstr>Non-parsimony models for evolution</vt:lpstr>
      <vt:lpstr>Non-parsimony models for evolution</vt:lpstr>
      <vt:lpstr>1 parameter nucleotide substitution model</vt:lpstr>
      <vt:lpstr>n parameter nucleotide substitution model</vt:lpstr>
      <vt:lpstr>n parameter nucleotide substitution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Rate of evolution in different types of DNA does differ</vt:lpstr>
      <vt:lpstr>PowerPoint Presentation</vt:lpstr>
      <vt:lpstr>Fossils can be used to constrain divergence times</vt:lpstr>
      <vt:lpstr>Molecular clocks used in conjunction with fossil calibrations yield a dated tree of life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Dominic Evangelista</dc:creator>
  <cp:lastModifiedBy>Dominic Evangelista</cp:lastModifiedBy>
  <cp:revision>64</cp:revision>
  <dcterms:created xsi:type="dcterms:W3CDTF">2021-07-22T14:14:24Z</dcterms:created>
  <dcterms:modified xsi:type="dcterms:W3CDTF">2021-09-30T22:55:34Z</dcterms:modified>
</cp:coreProperties>
</file>